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7" r:id="rId3"/>
    <p:sldId id="258" r:id="rId4"/>
    <p:sldId id="264" r:id="rId5"/>
    <p:sldId id="289" r:id="rId6"/>
    <p:sldId id="266" r:id="rId7"/>
    <p:sldId id="290" r:id="rId8"/>
    <p:sldId id="291" r:id="rId9"/>
    <p:sldId id="292" r:id="rId10"/>
    <p:sldId id="293" r:id="rId11"/>
    <p:sldId id="294" r:id="rId12"/>
    <p:sldId id="295" r:id="rId13"/>
    <p:sldId id="284" r:id="rId14"/>
    <p:sldId id="267" r:id="rId15"/>
    <p:sldId id="268" r:id="rId16"/>
    <p:sldId id="269" r:id="rId17"/>
    <p:sldId id="270" r:id="rId18"/>
    <p:sldId id="271" r:id="rId19"/>
    <p:sldId id="296" r:id="rId20"/>
    <p:sldId id="297" r:id="rId21"/>
    <p:sldId id="298" r:id="rId22"/>
    <p:sldId id="285" r:id="rId23"/>
    <p:sldId id="273" r:id="rId24"/>
    <p:sldId id="272" r:id="rId25"/>
    <p:sldId id="274" r:id="rId26"/>
    <p:sldId id="275" r:id="rId27"/>
    <p:sldId id="299" r:id="rId28"/>
    <p:sldId id="300" r:id="rId29"/>
    <p:sldId id="301" r:id="rId30"/>
    <p:sldId id="302" r:id="rId31"/>
    <p:sldId id="286" r:id="rId32"/>
    <p:sldId id="276" r:id="rId33"/>
    <p:sldId id="277" r:id="rId34"/>
    <p:sldId id="304" r:id="rId35"/>
    <p:sldId id="305" r:id="rId36"/>
    <p:sldId id="303" r:id="rId37"/>
    <p:sldId id="306" r:id="rId38"/>
    <p:sldId id="307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230"/>
    <a:srgbClr val="F9BF1C"/>
    <a:srgbClr val="FF4C91"/>
    <a:srgbClr val="D89BDF"/>
    <a:srgbClr val="7093D2"/>
    <a:srgbClr val="5A83CB"/>
    <a:srgbClr val="D59BDF"/>
    <a:srgbClr val="EC931C"/>
    <a:srgbClr val="7698D4"/>
    <a:srgbClr val="DD8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BAA56-897E-4AE0-B8E2-CD97EAA41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CC2A6E-DBB1-477A-8D29-19A8B9242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2F0A42-B685-4321-A153-1EA029F4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577A8A-30C1-42B0-94F2-1BF75D30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4CF463-E1DD-4914-B559-9F860CCD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02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F1C23-9D4D-4818-B494-DC6EC3CB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1C6CB4-9FFD-4FCE-95E5-D01AE8229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D059B4-AE50-4334-8475-E5F1EE517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E3F364-9FC4-42A1-9BDD-A80CA401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990EC9-7150-464F-8766-A8897C2A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0535E8-383A-401D-B661-A1A35DB6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4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DD5F4-8A39-455C-BC09-9C7A2A93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8F6B78-C5B5-4D59-8E69-515094100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536C5F-741F-46A7-88E8-1C0DCB89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1EFC2C-CC2C-4444-865C-6EC34D997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AA8CD3-D639-4031-BCA1-91DBF108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50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DF6466-A67D-4B41-A0B9-399837C39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FCD2D6-DA2F-4B8A-9012-F795E8A32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67CCD-2B5B-4DBE-AD32-A12E49F4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7DA1D-7169-4F17-8D87-CD4E1ECF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C7FE0-2D71-4D14-93A3-1A36CBD6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5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56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723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48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99565-E2DE-4D22-B4B6-051FC46F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5738E-A957-46CF-B002-C004B1F1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D342F1-CB98-4B15-8D64-E12BCE83C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3EF11-19C5-4802-8FCD-CFA0B08E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64849-EC4A-4966-9DD1-E5B66C45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61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074E5-0B62-4DC3-82F7-19F2684D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F72A40-652B-4ACF-80C7-EFE0B8425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D6FEF1-2C1D-4393-9CBF-A126F986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1F602E-CE55-4B20-ADB0-80A97F17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E7872A-7ADE-4BE2-823B-A359EF4F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12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C55A7-98A7-4405-BC6C-C1B076F5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88FBF6-3118-497E-8E7D-DA3493BA4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4C2DFC-7C38-466E-9519-072E784C5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DF020C-41AA-4495-96C1-D63B687B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5658C9-EF5A-4BD3-B764-133D750E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22A350-CD43-4BE3-8370-313E1310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74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1E081-8D4F-448E-8809-8577FFBB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B966B-1571-4242-8BFE-598762E1E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45490F-A2DA-470B-91EF-6D3F7680F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9DEA04-E6F7-498B-801A-BF87F5A55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FEC666-3580-4218-BA7F-4F046D3D2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52835D-7CED-49F5-A409-1AF4446C5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9F621F-0013-4DEF-8A14-53C1621A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3F1808-1BF8-42FB-878A-A2113729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50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1E081-8D4F-448E-8809-8577FFBB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B966B-1571-4242-8BFE-598762E1E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45490F-A2DA-470B-91EF-6D3F7680F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9DEA04-E6F7-498B-801A-BF87F5A55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FEC666-3580-4218-BA7F-4F046D3D2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52835D-7CED-49F5-A409-1AF4446C5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9F621F-0013-4DEF-8A14-53C1621A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3F1808-1BF8-42FB-878A-A2113729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655455" y="671476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139118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82171-2E1A-42D7-A97A-2CAB795A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9A1207-8ECF-4EBC-957A-99646B45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1F9F9F-0147-4741-931A-A420D135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B78EEF-F55D-431D-8D6B-7FC31298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9A5A88-1219-4CF8-9E92-F15F295C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D668AF-9B1E-48A3-B777-B86446A0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34CEF6-5E80-4058-BA9E-92669594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13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A2B0-2600-44C1-813F-783DDC4BA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9AF49-1AC7-4E44-A8F2-9F6A20603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4A803-6FF0-4326-A119-41682A6F2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690CED-1B0A-491E-8EF7-B65CE103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3287-984F-46E0-BEBE-EFC0621AC0A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24774C-BF54-490D-9C60-F487400E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040F6B-1454-49E4-A04E-6F6F4933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0852-1CE1-428D-9DFB-785B496632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27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accent1"/>
            </a:gs>
            <a:gs pos="0">
              <a:schemeClr val="accent1">
                <a:lumMod val="60000"/>
                <a:lumOff val="4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6D9742-06B5-493D-B697-7D181C9C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30CBC-7F17-418C-8940-4D599DA92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0FE79-5A24-43A2-A5DB-B0D5020C1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0EEB3287-984F-46E0-BEBE-EFC0621AC0AC}" type="datetimeFigureOut">
              <a:rPr lang="zh-CN" altLang="en-US" smtClean="0"/>
              <a:pPr/>
              <a:t>2022/5/24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5F2919-35F6-4108-854A-E22D6DA64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0A7BC1-0648-4F59-B2B6-72C799220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CFB70852-1CE1-428D-9DFB-785B496632D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16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59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3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AC84AF62-D1C0-4AE7-BF5E-2859BA569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14705"/>
            <a:ext cx="3995991" cy="3997927"/>
          </a:xfrm>
          <a:prstGeom prst="rect">
            <a:avLst/>
          </a:prstGeom>
        </p:spPr>
      </p:pic>
      <p:pic>
        <p:nvPicPr>
          <p:cNvPr id="7" name="图片 6" descr="图片包含 游戏机, 房间&#10;&#10;描述已自动生成">
            <a:extLst>
              <a:ext uri="{FF2B5EF4-FFF2-40B4-BE49-F238E27FC236}">
                <a16:creationId xmlns:a16="http://schemas.microsoft.com/office/drawing/2014/main" id="{9422CCE6-7B4B-4560-A649-69BEC0110D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03" r="60994"/>
          <a:stretch/>
        </p:blipFill>
        <p:spPr>
          <a:xfrm flipH="1">
            <a:off x="10154652" y="3797400"/>
            <a:ext cx="2037346" cy="3060600"/>
          </a:xfrm>
          <a:prstGeom prst="rect">
            <a:avLst/>
          </a:prstGeom>
        </p:spPr>
      </p:pic>
      <p:pic>
        <p:nvPicPr>
          <p:cNvPr id="28" name="图片 27" descr="卡通人物&#10;&#10;低可信度描述已自动生成">
            <a:extLst>
              <a:ext uri="{FF2B5EF4-FFF2-40B4-BE49-F238E27FC236}">
                <a16:creationId xmlns:a16="http://schemas.microsoft.com/office/drawing/2014/main" id="{972BCE3A-E9D6-43D9-BB9C-2FF40662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3"/>
          <a:stretch/>
        </p:blipFill>
        <p:spPr>
          <a:xfrm>
            <a:off x="1" y="3521873"/>
            <a:ext cx="3505199" cy="3594850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0A291049-E4D0-4507-B8F3-5AAE74C437AD}"/>
              </a:ext>
            </a:extLst>
          </p:cNvPr>
          <p:cNvGrpSpPr/>
          <p:nvPr/>
        </p:nvGrpSpPr>
        <p:grpSpPr>
          <a:xfrm>
            <a:off x="4338251" y="1049758"/>
            <a:ext cx="1902128" cy="3185357"/>
            <a:chOff x="4338251" y="1049758"/>
            <a:chExt cx="1902128" cy="318535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A566093-4043-46EE-A271-3A80A7030E36}"/>
                </a:ext>
              </a:extLst>
            </p:cNvPr>
            <p:cNvSpPr txBox="1"/>
            <p:nvPr/>
          </p:nvSpPr>
          <p:spPr>
            <a:xfrm>
              <a:off x="4338251" y="1049758"/>
              <a:ext cx="190212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defRPr/>
              </a:pPr>
              <a:r>
                <a:rPr lang="zh-CN" altLang="en-US" sz="6000" b="1" spc="300" dirty="0">
                  <a:solidFill>
                    <a:schemeClr val="bg1"/>
                  </a:solidFill>
                  <a:cs typeface="+mn-ea"/>
                  <a:sym typeface="+mn-lt"/>
                </a:rPr>
                <a:t>目  </a:t>
              </a:r>
              <a:endParaRPr lang="en-US" altLang="zh-CN" sz="6000" b="1" spc="3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defTabSz="457200">
                <a:defRPr/>
              </a:pPr>
              <a:r>
                <a:rPr lang="en-US" altLang="zh-CN" sz="6000" b="1" spc="300" dirty="0">
                  <a:solidFill>
                    <a:schemeClr val="bg1"/>
                  </a:solidFill>
                  <a:cs typeface="+mn-ea"/>
                  <a:sym typeface="+mn-lt"/>
                </a:rPr>
                <a:t>   </a:t>
              </a:r>
              <a:r>
                <a:rPr lang="zh-CN" altLang="en-US" sz="6000" b="1" spc="300" dirty="0">
                  <a:solidFill>
                    <a:schemeClr val="bg1"/>
                  </a:solidFill>
                  <a:cs typeface="+mn-ea"/>
                  <a:sym typeface="+mn-lt"/>
                </a:rPr>
                <a:t>录</a:t>
              </a:r>
              <a:endParaRPr lang="zh-CN" altLang="en-US" sz="5400" b="1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3151843-0D5F-470B-996E-68C1D76C7891}"/>
                </a:ext>
              </a:extLst>
            </p:cNvPr>
            <p:cNvSpPr txBox="1"/>
            <p:nvPr/>
          </p:nvSpPr>
          <p:spPr>
            <a:xfrm>
              <a:off x="4630217" y="2049378"/>
              <a:ext cx="615553" cy="2185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b="1" spc="300" dirty="0">
                  <a:solidFill>
                    <a:schemeClr val="bg1"/>
                  </a:solidFill>
                  <a:cs typeface="+mn-ea"/>
                  <a:sym typeface="+mn-lt"/>
                </a:rPr>
                <a:t>content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70A7689-7C4E-4773-B037-75B45F6A35EB}"/>
              </a:ext>
            </a:extLst>
          </p:cNvPr>
          <p:cNvGrpSpPr/>
          <p:nvPr/>
        </p:nvGrpSpPr>
        <p:grpSpPr>
          <a:xfrm>
            <a:off x="6417542" y="1300811"/>
            <a:ext cx="2780407" cy="705851"/>
            <a:chOff x="6994359" y="561845"/>
            <a:chExt cx="2780407" cy="70585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CF2B440-77B5-4AF1-9359-E280FB08677D}"/>
                </a:ext>
              </a:extLst>
            </p:cNvPr>
            <p:cNvGrpSpPr/>
            <p:nvPr/>
          </p:nvGrpSpPr>
          <p:grpSpPr>
            <a:xfrm>
              <a:off x="6994359" y="561845"/>
              <a:ext cx="705851" cy="705851"/>
              <a:chOff x="6994359" y="465221"/>
              <a:chExt cx="705851" cy="705851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65B8EE3F-6C26-44C4-94B8-56897B109F76}"/>
                  </a:ext>
                </a:extLst>
              </p:cNvPr>
              <p:cNvSpPr/>
              <p:nvPr/>
            </p:nvSpPr>
            <p:spPr>
              <a:xfrm>
                <a:off x="6994359" y="465221"/>
                <a:ext cx="705851" cy="705851"/>
              </a:xfrm>
              <a:prstGeom prst="ellipse">
                <a:avLst/>
              </a:prstGeom>
              <a:gradFill>
                <a:gsLst>
                  <a:gs pos="79000">
                    <a:srgbClr val="DD8813"/>
                  </a:gs>
                  <a:gs pos="0">
                    <a:srgbClr val="F0DA37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78FFD57-4917-4332-B5BD-1B9FEC212D61}"/>
                  </a:ext>
                </a:extLst>
              </p:cNvPr>
              <p:cNvSpPr txBox="1"/>
              <p:nvPr/>
            </p:nvSpPr>
            <p:spPr>
              <a:xfrm>
                <a:off x="7034463" y="587314"/>
                <a:ext cx="6256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01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33C65F-00AD-43D8-B97A-1BF2E26F8BDA}"/>
                </a:ext>
              </a:extLst>
            </p:cNvPr>
            <p:cNvSpPr/>
            <p:nvPr/>
          </p:nvSpPr>
          <p:spPr>
            <a:xfrm>
              <a:off x="7794737" y="616551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kern="0" dirty="0">
                  <a:ln w="0">
                    <a:noFill/>
                  </a:ln>
                  <a:solidFill>
                    <a:schemeClr val="bg1"/>
                  </a:solidFill>
                  <a:cs typeface="+mn-ea"/>
                  <a:sym typeface="+mn-lt"/>
                </a:rPr>
                <a:t>音乐小程序</a:t>
              </a:r>
              <a:endParaRPr lang="zh-CN" altLang="en-US" sz="1250" kern="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002EC54-8B9D-424F-8EAA-8D848B0FA7C7}"/>
              </a:ext>
            </a:extLst>
          </p:cNvPr>
          <p:cNvGrpSpPr/>
          <p:nvPr/>
        </p:nvGrpSpPr>
        <p:grpSpPr>
          <a:xfrm>
            <a:off x="6417543" y="2282899"/>
            <a:ext cx="2780406" cy="705851"/>
            <a:chOff x="6994359" y="561845"/>
            <a:chExt cx="2780406" cy="70585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2D6307E-DB57-46E1-BFC8-4B9AEFF8DE4B}"/>
                </a:ext>
              </a:extLst>
            </p:cNvPr>
            <p:cNvGrpSpPr/>
            <p:nvPr/>
          </p:nvGrpSpPr>
          <p:grpSpPr>
            <a:xfrm>
              <a:off x="6994359" y="561845"/>
              <a:ext cx="705851" cy="705851"/>
              <a:chOff x="6994359" y="465221"/>
              <a:chExt cx="705851" cy="705851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4CE9A6B2-8124-485B-8FD5-3A86A2B91D51}"/>
                  </a:ext>
                </a:extLst>
              </p:cNvPr>
              <p:cNvSpPr/>
              <p:nvPr/>
            </p:nvSpPr>
            <p:spPr>
              <a:xfrm>
                <a:off x="6994359" y="465221"/>
                <a:ext cx="705851" cy="705851"/>
              </a:xfrm>
              <a:prstGeom prst="ellipse">
                <a:avLst/>
              </a:prstGeom>
              <a:gradFill>
                <a:gsLst>
                  <a:gs pos="79000">
                    <a:srgbClr val="DD8813"/>
                  </a:gs>
                  <a:gs pos="0">
                    <a:srgbClr val="F0DA37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A57BA91-063A-4C2B-B1A9-C6A725A0F437}"/>
                  </a:ext>
                </a:extLst>
              </p:cNvPr>
              <p:cNvSpPr txBox="1"/>
              <p:nvPr/>
            </p:nvSpPr>
            <p:spPr>
              <a:xfrm>
                <a:off x="7034463" y="587314"/>
                <a:ext cx="6256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02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9184262-3126-4CEC-897D-AF67EC31E7DB}"/>
                </a:ext>
              </a:extLst>
            </p:cNvPr>
            <p:cNvSpPr/>
            <p:nvPr/>
          </p:nvSpPr>
          <p:spPr>
            <a:xfrm>
              <a:off x="7794736" y="616552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kern="0" dirty="0">
                  <a:ln w="0">
                    <a:noFill/>
                  </a:ln>
                  <a:solidFill>
                    <a:schemeClr val="bg1"/>
                  </a:solidFill>
                  <a:cs typeface="+mn-ea"/>
                  <a:sym typeface="+mn-lt"/>
                </a:rPr>
                <a:t>婚礼邀请函</a:t>
              </a:r>
              <a:endParaRPr lang="zh-CN" altLang="en-US" sz="1250" kern="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1A99C1D-649E-4293-8C33-D4CAE6845666}"/>
              </a:ext>
            </a:extLst>
          </p:cNvPr>
          <p:cNvGrpSpPr/>
          <p:nvPr/>
        </p:nvGrpSpPr>
        <p:grpSpPr>
          <a:xfrm>
            <a:off x="6417542" y="3264987"/>
            <a:ext cx="2416548" cy="705851"/>
            <a:chOff x="6994359" y="561845"/>
            <a:chExt cx="2416548" cy="70585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ACC22D1-558F-431B-AAE9-0D1181B4AA19}"/>
                </a:ext>
              </a:extLst>
            </p:cNvPr>
            <p:cNvGrpSpPr/>
            <p:nvPr/>
          </p:nvGrpSpPr>
          <p:grpSpPr>
            <a:xfrm>
              <a:off x="6994359" y="561845"/>
              <a:ext cx="705851" cy="705851"/>
              <a:chOff x="6994359" y="465221"/>
              <a:chExt cx="705851" cy="705851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F0534D0C-F8FB-4825-A711-E0A5CA6FFA97}"/>
                  </a:ext>
                </a:extLst>
              </p:cNvPr>
              <p:cNvSpPr/>
              <p:nvPr/>
            </p:nvSpPr>
            <p:spPr>
              <a:xfrm>
                <a:off x="6994359" y="465221"/>
                <a:ext cx="705851" cy="705851"/>
              </a:xfrm>
              <a:prstGeom prst="ellipse">
                <a:avLst/>
              </a:prstGeom>
              <a:gradFill>
                <a:gsLst>
                  <a:gs pos="79000">
                    <a:srgbClr val="DD8813"/>
                  </a:gs>
                  <a:gs pos="0">
                    <a:srgbClr val="F0DA37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A38B2B5-2EBF-4549-98C2-4BC6336231F3}"/>
                  </a:ext>
                </a:extLst>
              </p:cNvPr>
              <p:cNvSpPr txBox="1"/>
              <p:nvPr/>
            </p:nvSpPr>
            <p:spPr>
              <a:xfrm>
                <a:off x="7034463" y="587314"/>
                <a:ext cx="6256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03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1BDE5E3-90A5-4F8C-8D21-724883754633}"/>
                </a:ext>
              </a:extLst>
            </p:cNvPr>
            <p:cNvSpPr/>
            <p:nvPr/>
          </p:nvSpPr>
          <p:spPr>
            <a:xfrm>
              <a:off x="7789950" y="722716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kern="0" dirty="0">
                  <a:ln w="0">
                    <a:noFill/>
                  </a:ln>
                  <a:solidFill>
                    <a:schemeClr val="bg1"/>
                  </a:solidFill>
                  <a:cs typeface="+mn-ea"/>
                  <a:sym typeface="+mn-lt"/>
                </a:rPr>
                <a:t>个人中心</a:t>
              </a:r>
              <a:endParaRPr lang="zh-CN" altLang="en-US" sz="1250" kern="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C44775-0073-4DFC-847D-B5166C708164}"/>
              </a:ext>
            </a:extLst>
          </p:cNvPr>
          <p:cNvGrpSpPr/>
          <p:nvPr/>
        </p:nvGrpSpPr>
        <p:grpSpPr>
          <a:xfrm>
            <a:off x="6417542" y="4247075"/>
            <a:ext cx="3134693" cy="705851"/>
            <a:chOff x="6994359" y="561845"/>
            <a:chExt cx="3134693" cy="705851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9DDCC5F9-835C-4CAD-94EA-2E5A8666F89D}"/>
                </a:ext>
              </a:extLst>
            </p:cNvPr>
            <p:cNvGrpSpPr/>
            <p:nvPr/>
          </p:nvGrpSpPr>
          <p:grpSpPr>
            <a:xfrm>
              <a:off x="6994359" y="561845"/>
              <a:ext cx="705851" cy="705851"/>
              <a:chOff x="6994359" y="465221"/>
              <a:chExt cx="705851" cy="70585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FBB3BA80-51E2-4651-92FB-94C310B79C61}"/>
                  </a:ext>
                </a:extLst>
              </p:cNvPr>
              <p:cNvSpPr/>
              <p:nvPr/>
            </p:nvSpPr>
            <p:spPr>
              <a:xfrm>
                <a:off x="6994359" y="465221"/>
                <a:ext cx="705851" cy="705851"/>
              </a:xfrm>
              <a:prstGeom prst="ellipse">
                <a:avLst/>
              </a:prstGeom>
              <a:gradFill>
                <a:gsLst>
                  <a:gs pos="79000">
                    <a:srgbClr val="DD8813"/>
                  </a:gs>
                  <a:gs pos="0">
                    <a:srgbClr val="F0DA37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7B7E2C7-7DEE-413A-AA42-02E9340FE80A}"/>
                  </a:ext>
                </a:extLst>
              </p:cNvPr>
              <p:cNvSpPr txBox="1"/>
              <p:nvPr/>
            </p:nvSpPr>
            <p:spPr>
              <a:xfrm>
                <a:off x="7034463" y="587314"/>
                <a:ext cx="6256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04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26525F2-2F58-4D77-A5F3-4B792AB78B64}"/>
                </a:ext>
              </a:extLst>
            </p:cNvPr>
            <p:cNvSpPr/>
            <p:nvPr/>
          </p:nvSpPr>
          <p:spPr>
            <a:xfrm>
              <a:off x="7789950" y="653160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kern="0" dirty="0">
                  <a:ln w="0">
                    <a:noFill/>
                  </a:ln>
                  <a:solidFill>
                    <a:schemeClr val="bg1"/>
                  </a:solidFill>
                  <a:cs typeface="+mn-ea"/>
                  <a:sym typeface="+mn-lt"/>
                </a:rPr>
                <a:t>天气预报查询</a:t>
              </a:r>
              <a:endParaRPr lang="zh-CN" altLang="en-US" sz="1250" kern="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818D5D4-2910-4302-9A07-2EE4103DE7C2}"/>
              </a:ext>
            </a:extLst>
          </p:cNvPr>
          <p:cNvGrpSpPr/>
          <p:nvPr/>
        </p:nvGrpSpPr>
        <p:grpSpPr>
          <a:xfrm>
            <a:off x="6417542" y="5253745"/>
            <a:ext cx="2416548" cy="705851"/>
            <a:chOff x="6994359" y="561845"/>
            <a:chExt cx="2416548" cy="70585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8245400-113D-4B16-AE0F-1ACDC8031DBE}"/>
                </a:ext>
              </a:extLst>
            </p:cNvPr>
            <p:cNvGrpSpPr/>
            <p:nvPr/>
          </p:nvGrpSpPr>
          <p:grpSpPr>
            <a:xfrm>
              <a:off x="6994359" y="561845"/>
              <a:ext cx="705851" cy="705851"/>
              <a:chOff x="6994359" y="465221"/>
              <a:chExt cx="705851" cy="70585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33553F52-1CCF-4288-8515-58E942529D32}"/>
                  </a:ext>
                </a:extLst>
              </p:cNvPr>
              <p:cNvSpPr/>
              <p:nvPr/>
            </p:nvSpPr>
            <p:spPr>
              <a:xfrm>
                <a:off x="6994359" y="465221"/>
                <a:ext cx="705851" cy="705851"/>
              </a:xfrm>
              <a:prstGeom prst="ellipse">
                <a:avLst/>
              </a:prstGeom>
              <a:gradFill>
                <a:gsLst>
                  <a:gs pos="79000">
                    <a:srgbClr val="DD8813"/>
                  </a:gs>
                  <a:gs pos="0">
                    <a:srgbClr val="F0DA37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6CD94500-09B8-4D2C-B812-8718D18E28B0}"/>
                  </a:ext>
                </a:extLst>
              </p:cNvPr>
              <p:cNvSpPr txBox="1"/>
              <p:nvPr/>
            </p:nvSpPr>
            <p:spPr>
              <a:xfrm>
                <a:off x="7034463" y="587314"/>
                <a:ext cx="6256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05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522CBEC-8EA7-4105-AA6F-6835504504DF}"/>
                </a:ext>
              </a:extLst>
            </p:cNvPr>
            <p:cNvSpPr/>
            <p:nvPr/>
          </p:nvSpPr>
          <p:spPr>
            <a:xfrm>
              <a:off x="7789950" y="653160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kern="0" dirty="0">
                  <a:ln w="0">
                    <a:noFill/>
                  </a:ln>
                  <a:solidFill>
                    <a:schemeClr val="bg1"/>
                  </a:solidFill>
                  <a:cs typeface="+mn-ea"/>
                  <a:sym typeface="+mn-lt"/>
                </a:rPr>
                <a:t>美食餐厅</a:t>
              </a:r>
              <a:endParaRPr lang="zh-CN" altLang="en-US" sz="1250" kern="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70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2" accel="44000" decel="5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accel="44000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accel="44000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44000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accel="44000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0000">
              <a:schemeClr val="accent1">
                <a:lumMod val="0"/>
                <a:lumOff val="100000"/>
              </a:schemeClr>
            </a:gs>
            <a:gs pos="100000">
              <a:srgbClr val="D89BDF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glow rad="12700">
                      <a:srgbClr val="FF0000">
                        <a:alpha val="53000"/>
                      </a:srgbClr>
                    </a:glow>
                  </a:effectLst>
                  <a:uLnTx/>
                  <a:uFillTx/>
                  <a:cs typeface="+mn-ea"/>
                  <a:sym typeface="+mn-lt"/>
                </a:rPr>
                <a:t>搜索</a:t>
              </a:r>
            </a:p>
          </p:txBody>
        </p:sp>
      </p:grp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1DD3297-80B0-4F52-A533-89268130E2AB}"/>
              </a:ext>
            </a:extLst>
          </p:cNvPr>
          <p:cNvSpPr txBox="1"/>
          <p:nvPr/>
        </p:nvSpPr>
        <p:spPr>
          <a:xfrm>
            <a:off x="3705530" y="1730639"/>
            <a:ext cx="2551081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C3E9B1-759B-4EF3-B114-E5BA689FD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62" y="1095895"/>
            <a:ext cx="3326968" cy="531332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9BE3817-0EC5-46F1-ABDA-87982BBB7D4A}"/>
              </a:ext>
            </a:extLst>
          </p:cNvPr>
          <p:cNvGrpSpPr/>
          <p:nvPr/>
        </p:nvGrpSpPr>
        <p:grpSpPr>
          <a:xfrm>
            <a:off x="8877733" y="1568875"/>
            <a:ext cx="2935705" cy="4367362"/>
            <a:chOff x="4139383" y="1032029"/>
            <a:chExt cx="3913236" cy="4793942"/>
          </a:xfrm>
        </p:grpSpPr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76ABA3D4-6EB1-41D0-B53D-14894AA4E74E}"/>
                </a:ext>
              </a:extLst>
            </p:cNvPr>
            <p:cNvSpPr/>
            <p:nvPr/>
          </p:nvSpPr>
          <p:spPr>
            <a:xfrm>
              <a:off x="4139383" y="1032029"/>
              <a:ext cx="3913236" cy="4793942"/>
            </a:xfrm>
            <a:prstGeom prst="rect">
              <a:avLst/>
            </a:prstGeom>
            <a:gradFill>
              <a:gsLst>
                <a:gs pos="98000">
                  <a:srgbClr val="7093D2"/>
                </a:gs>
                <a:gs pos="0">
                  <a:srgbClr val="D89BDF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E9CF132E-1C91-4B05-BCAA-73A108BC1BE0}"/>
                </a:ext>
              </a:extLst>
            </p:cNvPr>
            <p:cNvSpPr txBox="1"/>
            <p:nvPr/>
          </p:nvSpPr>
          <p:spPr>
            <a:xfrm>
              <a:off x="4395730" y="1384262"/>
              <a:ext cx="3400540" cy="19793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歌曲中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fee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的格式不同，也就是说，有些需要购买专辑才能听，有些需要充值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vip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才能听，因为小程序没有登录功能，所以直接提示。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6EBA0BC-F048-4CE5-AE43-5777C60EA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145" y="1095895"/>
            <a:ext cx="3250085" cy="5229303"/>
          </a:xfrm>
          <a:prstGeom prst="rect">
            <a:avLst/>
          </a:prstGeom>
        </p:spPr>
      </p:pic>
      <p:sp>
        <p:nvSpPr>
          <p:cNvPr id="1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90FA1A1-A176-430D-9DBC-4D9FE83BA279}"/>
              </a:ext>
            </a:extLst>
          </p:cNvPr>
          <p:cNvSpPr txBox="1"/>
          <p:nvPr/>
        </p:nvSpPr>
        <p:spPr>
          <a:xfrm>
            <a:off x="9070043" y="4119404"/>
            <a:ext cx="2551081" cy="1064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点击免费歌曲，亦可加入歌曲列表，进行播放，当然，也可显示歌词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21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rgbClr val="D89BDF"/>
            </a:gs>
            <a:gs pos="0">
              <a:schemeClr val="accent1">
                <a:lumMod val="60000"/>
                <a:lumOff val="4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glow rad="12700">
                      <a:srgbClr val="FF0000">
                        <a:alpha val="53000"/>
                      </a:srgbClr>
                    </a:glow>
                  </a:effectLst>
                  <a:uLnTx/>
                  <a:uFillTx/>
                  <a:cs typeface="+mn-ea"/>
                  <a:sym typeface="+mn-lt"/>
                </a:rPr>
                <a:t>搜索</a:t>
              </a:r>
            </a:p>
          </p:txBody>
        </p:sp>
      </p:grp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1DD3297-80B0-4F52-A533-89268130E2AB}"/>
              </a:ext>
            </a:extLst>
          </p:cNvPr>
          <p:cNvSpPr txBox="1"/>
          <p:nvPr/>
        </p:nvSpPr>
        <p:spPr>
          <a:xfrm>
            <a:off x="3705530" y="1730639"/>
            <a:ext cx="2551081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C09BD3-436E-4F62-82B9-92AAE4626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83" y="1138987"/>
            <a:ext cx="3370103" cy="53437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6DE418-5886-452F-B536-54C1D01F3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139" y="922213"/>
            <a:ext cx="3488211" cy="55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房间&#10;&#10;描述已自动生成">
            <a:extLst>
              <a:ext uri="{FF2B5EF4-FFF2-40B4-BE49-F238E27FC236}">
                <a16:creationId xmlns:a16="http://schemas.microsoft.com/office/drawing/2014/main" id="{0480A8D5-1C89-478E-B989-3C83DF945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03" r="60994"/>
          <a:stretch/>
        </p:blipFill>
        <p:spPr>
          <a:xfrm>
            <a:off x="0" y="2117557"/>
            <a:ext cx="3155565" cy="4740443"/>
          </a:xfrm>
          <a:prstGeom prst="rect">
            <a:avLst/>
          </a:prstGeom>
        </p:spPr>
      </p:pic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2A9188FF-29E3-4D9D-83D9-CFC33AA925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0"/>
          <a:stretch/>
        </p:blipFill>
        <p:spPr>
          <a:xfrm>
            <a:off x="8037095" y="3063878"/>
            <a:ext cx="4154905" cy="39926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A98BC4-4090-4E43-BE89-D10F69ACC272}"/>
              </a:ext>
            </a:extLst>
          </p:cNvPr>
          <p:cNvSpPr txBox="1"/>
          <p:nvPr/>
        </p:nvSpPr>
        <p:spPr>
          <a:xfrm>
            <a:off x="4539916" y="2154465"/>
            <a:ext cx="3112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项目二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A28900-8614-4D30-97E2-768C6222B02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741301" y="2985462"/>
            <a:ext cx="4938914" cy="738664"/>
          </a:xfrm>
          <a:prstGeom prst="rect">
            <a:avLst/>
          </a:prstGeom>
          <a:noFill/>
          <a:effectLst>
            <a:glow rad="203200">
              <a:srgbClr val="FF0000">
                <a:alpha val="69000"/>
              </a:srgb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 defTabSz="457200">
              <a:defRPr sz="48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婚礼邀请函小程序</a:t>
            </a:r>
          </a:p>
        </p:txBody>
      </p:sp>
      <p:pic>
        <p:nvPicPr>
          <p:cNvPr id="22" name="图片 21" descr="图片包含 游戏机&#10;&#10;描述已自动生成">
            <a:extLst>
              <a:ext uri="{FF2B5EF4-FFF2-40B4-BE49-F238E27FC236}">
                <a16:creationId xmlns:a16="http://schemas.microsoft.com/office/drawing/2014/main" id="{92563CA1-334A-4BD2-B753-0A25E6B0A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37" y="279699"/>
            <a:ext cx="1707835" cy="17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44758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婚礼邀请函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032DB95-DC71-47F8-A9DC-AF97E9462A94}"/>
              </a:ext>
            </a:extLst>
          </p:cNvPr>
          <p:cNvGrpSpPr/>
          <p:nvPr/>
        </p:nvGrpSpPr>
        <p:grpSpPr>
          <a:xfrm>
            <a:off x="6096000" y="1740677"/>
            <a:ext cx="5606977" cy="3751762"/>
            <a:chOff x="6162042" y="1906020"/>
            <a:chExt cx="5332294" cy="3567965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9C1CAFBE-6FF8-4C20-B557-8BA51728E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0731" y="1943633"/>
              <a:ext cx="5286955" cy="3492740"/>
            </a:xfrm>
            <a:prstGeom prst="rect">
              <a:avLst/>
            </a:prstGeom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FACA9BD-50A4-44FB-AA97-67D902A92708}"/>
                </a:ext>
              </a:extLst>
            </p:cNvPr>
            <p:cNvSpPr/>
            <p:nvPr/>
          </p:nvSpPr>
          <p:spPr>
            <a:xfrm>
              <a:off x="6162042" y="1906020"/>
              <a:ext cx="5332294" cy="3567965"/>
            </a:xfrm>
            <a:prstGeom prst="rect">
              <a:avLst/>
            </a:prstGeom>
            <a:solidFill>
              <a:srgbClr val="FF4C91">
                <a:alpha val="89804"/>
              </a:srgbClr>
            </a:solidFill>
            <a:ln>
              <a:noFill/>
            </a:ln>
            <a:effectLst>
              <a:outerShdw blurRad="76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AE12625D-6037-4909-801B-17448A0474B1}"/>
                </a:ext>
              </a:extLst>
            </p:cNvPr>
            <p:cNvSpPr txBox="1"/>
            <p:nvPr/>
          </p:nvSpPr>
          <p:spPr>
            <a:xfrm>
              <a:off x="6258147" y="2868754"/>
              <a:ext cx="4989315" cy="748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进入小程序首先显示首页，点击右上角唱片机可播放背景音乐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81A5349-0673-4542-BAFA-8C4EB7A59D92}"/>
                </a:ext>
              </a:extLst>
            </p:cNvPr>
            <p:cNvSpPr txBox="1"/>
            <p:nvPr/>
          </p:nvSpPr>
          <p:spPr>
            <a:xfrm>
              <a:off x="6258147" y="4442721"/>
              <a:ext cx="4989315" cy="397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点击新郎、新娘出现相应的电话提示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9D6C082-03F3-4E1E-B0C0-B9CE3C03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74" y="1022461"/>
            <a:ext cx="3902632" cy="56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96597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FF4C91"/>
            </a:gs>
            <a:gs pos="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邀请函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434A415A-3958-4569-AC15-728E5BA20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087" y="1165137"/>
            <a:ext cx="3143287" cy="4718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2976A3-5E6D-41C0-AEF8-C4E975CC0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104" y="1165137"/>
            <a:ext cx="3190902" cy="48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66743"/>
      </p:ext>
    </p:extLst>
  </p:cSld>
  <p:clrMapOvr>
    <a:masterClrMapping/>
  </p:clrMapOvr>
  <p:transition spd="slow" advClick="0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rgbClr val="FF4C91"/>
            </a:gs>
            <a:gs pos="83000">
              <a:srgbClr val="FF4C91"/>
            </a:gs>
            <a:gs pos="100000">
              <a:srgbClr val="FF4C9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照片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21A6AEDE-9E73-4F72-8375-425390B33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37" y="1276556"/>
            <a:ext cx="3268553" cy="5167754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C5786BFA-E60E-4143-AFB2-57D8E150C839}"/>
              </a:ext>
            </a:extLst>
          </p:cNvPr>
          <p:cNvSpPr/>
          <p:nvPr/>
        </p:nvSpPr>
        <p:spPr>
          <a:xfrm>
            <a:off x="5263179" y="3010809"/>
            <a:ext cx="4176096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kern="0" dirty="0">
                <a:solidFill>
                  <a:schemeClr val="bg1"/>
                </a:solidFill>
                <a:cs typeface="+mn-ea"/>
                <a:sym typeface="+mn-lt"/>
              </a:rPr>
              <a:t>点击下方照片显示照片从上往下轮播</a:t>
            </a:r>
            <a:endParaRPr lang="en-US" altLang="zh-CN" sz="28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276807"/>
      </p:ext>
    </p:extLst>
  </p:cSld>
  <p:clrMapOvr>
    <a:masterClrMapping/>
  </p:clrMapOvr>
  <p:transition spd="med" advClick="0" advTm="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100000">
              <a:srgbClr val="FF4C91"/>
            </a:gs>
            <a:gs pos="100000">
              <a:srgbClr val="FF4C91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美好时光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3B10EE5-CE81-4DAB-B629-13B70DFCE865}"/>
              </a:ext>
            </a:extLst>
          </p:cNvPr>
          <p:cNvGrpSpPr/>
          <p:nvPr/>
        </p:nvGrpSpPr>
        <p:grpSpPr>
          <a:xfrm>
            <a:off x="848828" y="1504328"/>
            <a:ext cx="2933963" cy="4026063"/>
            <a:chOff x="6216190" y="1635940"/>
            <a:chExt cx="5366209" cy="4035298"/>
          </a:xfrm>
        </p:grpSpPr>
        <p:sp>
          <p:nvSpPr>
            <p:cNvPr id="7" name="iSľiḋè">
              <a:extLst>
                <a:ext uri="{FF2B5EF4-FFF2-40B4-BE49-F238E27FC236}">
                  <a16:creationId xmlns:a16="http://schemas.microsoft.com/office/drawing/2014/main" id="{E443E8F5-6AA0-4C81-A5B6-4F056A411EC2}"/>
                </a:ext>
              </a:extLst>
            </p:cNvPr>
            <p:cNvSpPr/>
            <p:nvPr/>
          </p:nvSpPr>
          <p:spPr>
            <a:xfrm>
              <a:off x="6216190" y="1635940"/>
              <a:ext cx="5366209" cy="40352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11200" dist="254000" dir="2700000" sx="102000" sy="102000" algn="tl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D6B80ED-95AA-48AF-BF27-FB1884311B5A}"/>
                </a:ext>
              </a:extLst>
            </p:cNvPr>
            <p:cNvSpPr/>
            <p:nvPr/>
          </p:nvSpPr>
          <p:spPr>
            <a:xfrm>
              <a:off x="6619874" y="1951119"/>
              <a:ext cx="4705853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点击下方美好时光，可播放视频，视频下方为发送弹幕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input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，输入文字点击发送即可出现该文字弹幕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D9B8181-A539-4752-8D83-22E527295E0E}"/>
                </a:ext>
              </a:extLst>
            </p:cNvPr>
            <p:cNvSpPr/>
            <p:nvPr/>
          </p:nvSpPr>
          <p:spPr>
            <a:xfrm>
              <a:off x="6619874" y="3602082"/>
              <a:ext cx="4786063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点击获取视频可获取本地视频，并播放在此页面</a:t>
              </a: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F4B87755-86F7-42CE-BEDC-74AC936B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288" y="667233"/>
            <a:ext cx="3680779" cy="570025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B7A502F-0779-49D8-BEE6-D9F6A5936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770" y="598647"/>
            <a:ext cx="3566469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8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婚礼地点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4CEF986-7ABA-4514-A580-7815875CC529}"/>
              </a:ext>
            </a:extLst>
          </p:cNvPr>
          <p:cNvGrpSpPr/>
          <p:nvPr/>
        </p:nvGrpSpPr>
        <p:grpSpPr>
          <a:xfrm>
            <a:off x="1690573" y="5251077"/>
            <a:ext cx="9137187" cy="1054473"/>
            <a:chOff x="733426" y="3850108"/>
            <a:chExt cx="6822408" cy="1989218"/>
          </a:xfr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4C91"/>
              </a:gs>
              <a:gs pos="100000">
                <a:srgbClr val="FF4C91"/>
              </a:gs>
            </a:gsLst>
            <a:path path="circle">
              <a:fillToRect l="50000" t="130000" r="50000" b="-30000"/>
            </a:path>
          </a:gra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4FBF4-5F86-49A1-B9D0-90B799DA33C2}"/>
                </a:ext>
              </a:extLst>
            </p:cNvPr>
            <p:cNvSpPr/>
            <p:nvPr/>
          </p:nvSpPr>
          <p:spPr>
            <a:xfrm>
              <a:off x="733426" y="3850108"/>
              <a:ext cx="6822408" cy="198921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7401EFA5-0DCA-4C82-B671-403C257B309E}"/>
                </a:ext>
              </a:extLst>
            </p:cNvPr>
            <p:cNvSpPr txBox="1"/>
            <p:nvPr/>
          </p:nvSpPr>
          <p:spPr>
            <a:xfrm flipH="1">
              <a:off x="1028000" y="4497122"/>
              <a:ext cx="6527834" cy="695190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点击婚礼地点，显示举办婚礼的地址，点击查看我的位置按钮，地图显示当前你所在的位置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0EE419D-4F78-4D30-8F34-ACCCC438B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277" y="895429"/>
            <a:ext cx="2602959" cy="40770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8F9BC7-525A-47E5-808D-AB59B6D23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366" y="986277"/>
            <a:ext cx="2518166" cy="39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4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4C91"/>
            </a:gs>
            <a:gs pos="0">
              <a:srgbClr val="D89BD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宾客信息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2AA5F72-4021-42A7-96D9-6D0F1CC32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18" y="1123950"/>
            <a:ext cx="3231423" cy="51565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16455FB-13CF-452C-855B-E3A88817F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548" y="1123950"/>
            <a:ext cx="3257832" cy="515652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2A580C1-E1E9-40B9-BCD9-1AFEECCDB776}"/>
              </a:ext>
            </a:extLst>
          </p:cNvPr>
          <p:cNvSpPr/>
          <p:nvPr/>
        </p:nvSpPr>
        <p:spPr>
          <a:xfrm>
            <a:off x="7890687" y="2554473"/>
            <a:ext cx="4109909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首次点击输入姓名</a:t>
            </a:r>
            <a:r>
              <a:rPr lang="en-US" altLang="zh-CN" sz="1600" kern="0" dirty="0">
                <a:solidFill>
                  <a:schemeClr val="bg1"/>
                </a:solidFill>
                <a:cs typeface="+mn-ea"/>
                <a:sym typeface="+mn-lt"/>
              </a:rPr>
              <a:t>input</a:t>
            </a: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框，会弹出订阅通知，点击允许，在提交表单后发送到服务器，服务器再向用户发送订阅信息</a:t>
            </a:r>
            <a:endParaRPr lang="en-US" altLang="zh-CN"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CEB98F-66FC-4D89-BC35-969AA645CBC2}"/>
              </a:ext>
            </a:extLst>
          </p:cNvPr>
          <p:cNvSpPr/>
          <p:nvPr/>
        </p:nvSpPr>
        <p:spPr>
          <a:xfrm>
            <a:off x="7890686" y="4345173"/>
            <a:ext cx="4109909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搭建真实服务器环境比较麻烦，这里使用小程序模拟服务器中的操作</a:t>
            </a:r>
            <a:endParaRPr lang="en-US" altLang="zh-CN"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9485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4C91"/>
            </a:gs>
            <a:gs pos="100000">
              <a:srgbClr val="D89BD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宾客信息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2A580C1-E1E9-40B9-BCD9-1AFEECCDB776}"/>
              </a:ext>
            </a:extLst>
          </p:cNvPr>
          <p:cNvSpPr/>
          <p:nvPr/>
        </p:nvSpPr>
        <p:spPr>
          <a:xfrm>
            <a:off x="7685177" y="1716273"/>
            <a:ext cx="4109909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输入正确的姓名，仅限字母和中文，输入正确的电话号码开头以</a:t>
            </a:r>
            <a:r>
              <a:rPr lang="en-US" altLang="zh-CN" sz="1600" kern="0" dirty="0">
                <a:solidFill>
                  <a:schemeClr val="bg1"/>
                </a:solidFill>
                <a:cs typeface="+mn-ea"/>
                <a:sym typeface="+mn-lt"/>
              </a:rPr>
              <a:t>13/15/17/18</a:t>
            </a: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开头</a:t>
            </a:r>
            <a:r>
              <a:rPr lang="en-US" altLang="zh-CN" sz="1600" kern="0" dirty="0">
                <a:solidFill>
                  <a:schemeClr val="bg1"/>
                </a:solidFill>
                <a:cs typeface="+mn-ea"/>
                <a:sym typeface="+mn-lt"/>
              </a:rPr>
              <a:t>+9</a:t>
            </a: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位随机数字，否则会弹出错误提示</a:t>
            </a:r>
            <a:endParaRPr lang="en-US" altLang="zh-CN"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AEF17E-E539-403B-9827-1B6BF7BDA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14" y="1260981"/>
            <a:ext cx="3203327" cy="50060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076CB1-F23F-4DFD-B8E8-564879847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80" y="1192236"/>
            <a:ext cx="3203327" cy="50747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C0646C5-F9B8-4BF9-9D84-C3106F62CD7F}"/>
              </a:ext>
            </a:extLst>
          </p:cNvPr>
          <p:cNvSpPr/>
          <p:nvPr/>
        </p:nvSpPr>
        <p:spPr>
          <a:xfrm>
            <a:off x="7685177" y="3729626"/>
            <a:ext cx="4109909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点击参加婚礼人数，弹出选择</a:t>
            </a:r>
            <a:r>
              <a:rPr lang="en-US" altLang="zh-CN" sz="1600" kern="0" dirty="0">
                <a:solidFill>
                  <a:schemeClr val="bg1"/>
                </a:solidFill>
                <a:cs typeface="+mn-ea"/>
                <a:sym typeface="+mn-lt"/>
              </a:rPr>
              <a:t>picker</a:t>
            </a: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框，选择想要的数字点击确定即可。</a:t>
            </a:r>
            <a:endParaRPr lang="en-US" altLang="zh-CN"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F38908A-9E4B-4C95-BC69-5051D49005BE}"/>
              </a:ext>
            </a:extLst>
          </p:cNvPr>
          <p:cNvSpPr/>
          <p:nvPr/>
        </p:nvSpPr>
        <p:spPr>
          <a:xfrm>
            <a:off x="7685176" y="5082176"/>
            <a:ext cx="410990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祝福语填不填都无所谓</a:t>
            </a:r>
            <a:endParaRPr lang="en-US" altLang="zh-CN"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509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房间&#10;&#10;描述已自动生成">
            <a:extLst>
              <a:ext uri="{FF2B5EF4-FFF2-40B4-BE49-F238E27FC236}">
                <a16:creationId xmlns:a16="http://schemas.microsoft.com/office/drawing/2014/main" id="{0480A8D5-1C89-478E-B989-3C83DF945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03" r="60994"/>
          <a:stretch/>
        </p:blipFill>
        <p:spPr>
          <a:xfrm>
            <a:off x="0" y="2117557"/>
            <a:ext cx="3155565" cy="4740443"/>
          </a:xfrm>
          <a:prstGeom prst="rect">
            <a:avLst/>
          </a:prstGeom>
        </p:spPr>
      </p:pic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2A9188FF-29E3-4D9D-83D9-CFC33AA925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0"/>
          <a:stretch/>
        </p:blipFill>
        <p:spPr>
          <a:xfrm>
            <a:off x="8037095" y="3063878"/>
            <a:ext cx="4154905" cy="39926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A98BC4-4090-4E43-BE89-D10F69ACC272}"/>
              </a:ext>
            </a:extLst>
          </p:cNvPr>
          <p:cNvSpPr txBox="1"/>
          <p:nvPr/>
        </p:nvSpPr>
        <p:spPr>
          <a:xfrm>
            <a:off x="4557309" y="2163175"/>
            <a:ext cx="3112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项目一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A28900-8614-4D30-97E2-768C6222B02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17501" y="2947374"/>
            <a:ext cx="4591783" cy="738664"/>
          </a:xfrm>
          <a:prstGeom prst="rect">
            <a:avLst/>
          </a:prstGeom>
          <a:noFill/>
          <a:effectLst>
            <a:glow rad="203200">
              <a:srgbClr val="FF0000">
                <a:alpha val="69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algn="ctr" defTabSz="457200">
              <a:defRPr/>
            </a:pPr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音乐小程序</a:t>
            </a:r>
            <a:endParaRPr lang="zh-CN" altLang="en-US" sz="4800" b="1" dirty="0">
              <a:solidFill>
                <a:schemeClr val="bg1"/>
              </a:solidFill>
              <a:effectLst>
                <a:glow rad="12700">
                  <a:srgbClr val="FF0000">
                    <a:alpha val="53000"/>
                  </a:srgbClr>
                </a:glow>
              </a:effectLst>
              <a:cs typeface="+mn-ea"/>
              <a:sym typeface="+mn-lt"/>
            </a:endParaRPr>
          </a:p>
        </p:txBody>
      </p:sp>
      <p:pic>
        <p:nvPicPr>
          <p:cNvPr id="22" name="图片 21" descr="图片包含 游戏机&#10;&#10;描述已自动生成">
            <a:extLst>
              <a:ext uri="{FF2B5EF4-FFF2-40B4-BE49-F238E27FC236}">
                <a16:creationId xmlns:a16="http://schemas.microsoft.com/office/drawing/2014/main" id="{92563CA1-334A-4BD2-B753-0A25E6B0A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37" y="279699"/>
            <a:ext cx="1707835" cy="17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89BDF"/>
            </a:gs>
            <a:gs pos="100000">
              <a:srgbClr val="FF4C9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宾客信息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2A580C1-E1E9-40B9-BCD9-1AFEECCDB776}"/>
              </a:ext>
            </a:extLst>
          </p:cNvPr>
          <p:cNvSpPr/>
          <p:nvPr/>
        </p:nvSpPr>
        <p:spPr>
          <a:xfrm>
            <a:off x="570002" y="5792847"/>
            <a:ext cx="4109909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使用手机微信扫码预览，输入完表单提交，服务器即可向微信发送订阅信息</a:t>
            </a:r>
            <a:endParaRPr lang="en-US" altLang="zh-CN"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091B1F-5856-4075-8A43-500832F83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193" y="629133"/>
            <a:ext cx="2584507" cy="55935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E22CB4-C42C-4672-93A6-E22BCC9F2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194910"/>
            <a:ext cx="8067675" cy="43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71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房间&#10;&#10;描述已自动生成">
            <a:extLst>
              <a:ext uri="{FF2B5EF4-FFF2-40B4-BE49-F238E27FC236}">
                <a16:creationId xmlns:a16="http://schemas.microsoft.com/office/drawing/2014/main" id="{0480A8D5-1C89-478E-B989-3C83DF945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03" r="60994"/>
          <a:stretch/>
        </p:blipFill>
        <p:spPr>
          <a:xfrm>
            <a:off x="0" y="2117557"/>
            <a:ext cx="3155565" cy="4740443"/>
          </a:xfrm>
          <a:prstGeom prst="rect">
            <a:avLst/>
          </a:prstGeom>
        </p:spPr>
      </p:pic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2A9188FF-29E3-4D9D-83D9-CFC33AA925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0"/>
          <a:stretch/>
        </p:blipFill>
        <p:spPr>
          <a:xfrm>
            <a:off x="8037095" y="3063878"/>
            <a:ext cx="4154905" cy="39926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A98BC4-4090-4E43-BE89-D10F69ACC272}"/>
              </a:ext>
            </a:extLst>
          </p:cNvPr>
          <p:cNvSpPr txBox="1"/>
          <p:nvPr/>
        </p:nvSpPr>
        <p:spPr>
          <a:xfrm>
            <a:off x="4557309" y="2163175"/>
            <a:ext cx="3112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项目三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A28900-8614-4D30-97E2-768C6222B02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17501" y="2947374"/>
            <a:ext cx="4591783" cy="738664"/>
          </a:xfrm>
          <a:prstGeom prst="rect">
            <a:avLst/>
          </a:prstGeom>
          <a:noFill/>
          <a:effectLst>
            <a:glow rad="203200">
              <a:srgbClr val="FF0000">
                <a:alpha val="69000"/>
              </a:srgb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 defTabSz="457200">
              <a:defRPr sz="48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个人中心</a:t>
            </a:r>
          </a:p>
        </p:txBody>
      </p:sp>
      <p:pic>
        <p:nvPicPr>
          <p:cNvPr id="22" name="图片 21" descr="图片包含 游戏机&#10;&#10;描述已自动生成">
            <a:extLst>
              <a:ext uri="{FF2B5EF4-FFF2-40B4-BE49-F238E27FC236}">
                <a16:creationId xmlns:a16="http://schemas.microsoft.com/office/drawing/2014/main" id="{92563CA1-334A-4BD2-B753-0A25E6B0A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37" y="279699"/>
            <a:ext cx="1707835" cy="17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9000">
              <a:srgbClr val="F9BF1C">
                <a:alpha val="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首页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2C62356-49CF-40E1-9C19-33D473330916}"/>
              </a:ext>
            </a:extLst>
          </p:cNvPr>
          <p:cNvGrpSpPr/>
          <p:nvPr/>
        </p:nvGrpSpPr>
        <p:grpSpPr>
          <a:xfrm>
            <a:off x="8208317" y="1642069"/>
            <a:ext cx="2425700" cy="4121403"/>
            <a:chOff x="731195" y="1491676"/>
            <a:chExt cx="2425700" cy="4121403"/>
          </a:xfrm>
        </p:grpSpPr>
        <p:sp>
          <p:nvSpPr>
            <p:cNvPr id="7" name="Oval 17">
              <a:extLst>
                <a:ext uri="{FF2B5EF4-FFF2-40B4-BE49-F238E27FC236}">
                  <a16:creationId xmlns:a16="http://schemas.microsoft.com/office/drawing/2014/main" id="{519D6CF6-4467-4150-A3B8-222703203797}"/>
                </a:ext>
              </a:extLst>
            </p:cNvPr>
            <p:cNvSpPr/>
            <p:nvPr/>
          </p:nvSpPr>
          <p:spPr>
            <a:xfrm rot="5400000">
              <a:off x="1433372" y="1491677"/>
              <a:ext cx="1021346" cy="1021344"/>
            </a:xfrm>
            <a:prstGeom prst="ellipse">
              <a:avLst/>
            </a:prstGeom>
            <a:gradFill flip="none" rotWithShape="1">
              <a:gsLst>
                <a:gs pos="48000">
                  <a:srgbClr val="FFFFFF">
                    <a:alpha val="84000"/>
                  </a:srgbClr>
                </a:gs>
                <a:gs pos="99000">
                  <a:srgbClr val="FFFFFF">
                    <a:alpha val="0"/>
                  </a:srgb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96900" dist="368300" dir="2700000" sx="86000" sy="86000" algn="tl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Rectangle: Rounded Corners 14">
              <a:extLst>
                <a:ext uri="{FF2B5EF4-FFF2-40B4-BE49-F238E27FC236}">
                  <a16:creationId xmlns:a16="http://schemas.microsoft.com/office/drawing/2014/main" id="{BB723D7A-896B-4B6F-A42F-A8D94FCA9F06}"/>
                </a:ext>
              </a:extLst>
            </p:cNvPr>
            <p:cNvSpPr/>
            <p:nvPr/>
          </p:nvSpPr>
          <p:spPr>
            <a:xfrm>
              <a:off x="731195" y="1935522"/>
              <a:ext cx="2425700" cy="3677557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/>
              <a:tailEnd/>
            </a:ln>
            <a:effectLst>
              <a:outerShdw blurRad="571500" dist="254000" dir="306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Oval 18">
              <a:extLst>
                <a:ext uri="{FF2B5EF4-FFF2-40B4-BE49-F238E27FC236}">
                  <a16:creationId xmlns:a16="http://schemas.microsoft.com/office/drawing/2014/main" id="{9850BF07-8F54-4BD2-9687-9C720696EB87}"/>
                </a:ext>
              </a:extLst>
            </p:cNvPr>
            <p:cNvSpPr/>
            <p:nvPr/>
          </p:nvSpPr>
          <p:spPr>
            <a:xfrm rot="5400000">
              <a:off x="1560369" y="1619001"/>
              <a:ext cx="767352" cy="767352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42900" dist="76200" dir="2700000" sx="96000" sy="96000" algn="tl" rotWithShape="0">
                <a:prstClr val="black">
                  <a:alpha val="32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55">
              <a:extLst>
                <a:ext uri="{FF2B5EF4-FFF2-40B4-BE49-F238E27FC236}">
                  <a16:creationId xmlns:a16="http://schemas.microsoft.com/office/drawing/2014/main" id="{2C22BC2B-8183-42E6-9CFD-E9B8A656C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3864" y="1835990"/>
              <a:ext cx="360363" cy="333375"/>
            </a:xfrm>
            <a:custGeom>
              <a:avLst/>
              <a:gdLst>
                <a:gd name="T0" fmla="*/ 48 w 96"/>
                <a:gd name="T1" fmla="*/ 0 h 89"/>
                <a:gd name="T2" fmla="*/ 0 w 96"/>
                <a:gd name="T3" fmla="*/ 39 h 89"/>
                <a:gd name="T4" fmla="*/ 13 w 96"/>
                <a:gd name="T5" fmla="*/ 66 h 89"/>
                <a:gd name="T6" fmla="*/ 4 w 96"/>
                <a:gd name="T7" fmla="*/ 86 h 89"/>
                <a:gd name="T8" fmla="*/ 4 w 96"/>
                <a:gd name="T9" fmla="*/ 88 h 89"/>
                <a:gd name="T10" fmla="*/ 5 w 96"/>
                <a:gd name="T11" fmla="*/ 89 h 89"/>
                <a:gd name="T12" fmla="*/ 6 w 96"/>
                <a:gd name="T13" fmla="*/ 88 h 89"/>
                <a:gd name="T14" fmla="*/ 32 w 96"/>
                <a:gd name="T15" fmla="*/ 76 h 89"/>
                <a:gd name="T16" fmla="*/ 48 w 96"/>
                <a:gd name="T17" fmla="*/ 79 h 89"/>
                <a:gd name="T18" fmla="*/ 96 w 96"/>
                <a:gd name="T19" fmla="*/ 39 h 89"/>
                <a:gd name="T20" fmla="*/ 48 w 96"/>
                <a:gd name="T21" fmla="*/ 0 h 89"/>
                <a:gd name="T22" fmla="*/ 50 w 96"/>
                <a:gd name="T23" fmla="*/ 62 h 89"/>
                <a:gd name="T24" fmla="*/ 46 w 96"/>
                <a:gd name="T25" fmla="*/ 58 h 89"/>
                <a:gd name="T26" fmla="*/ 50 w 96"/>
                <a:gd name="T27" fmla="*/ 54 h 89"/>
                <a:gd name="T28" fmla="*/ 54 w 96"/>
                <a:gd name="T29" fmla="*/ 58 h 89"/>
                <a:gd name="T30" fmla="*/ 50 w 96"/>
                <a:gd name="T31" fmla="*/ 62 h 89"/>
                <a:gd name="T32" fmla="*/ 52 w 96"/>
                <a:gd name="T33" fmla="*/ 45 h 89"/>
                <a:gd name="T34" fmla="*/ 52 w 96"/>
                <a:gd name="T35" fmla="*/ 49 h 89"/>
                <a:gd name="T36" fmla="*/ 50 w 96"/>
                <a:gd name="T37" fmla="*/ 51 h 89"/>
                <a:gd name="T38" fmla="*/ 48 w 96"/>
                <a:gd name="T39" fmla="*/ 49 h 89"/>
                <a:gd name="T40" fmla="*/ 48 w 96"/>
                <a:gd name="T41" fmla="*/ 44 h 89"/>
                <a:gd name="T42" fmla="*/ 50 w 96"/>
                <a:gd name="T43" fmla="*/ 42 h 89"/>
                <a:gd name="T44" fmla="*/ 60 w 96"/>
                <a:gd name="T45" fmla="*/ 32 h 89"/>
                <a:gd name="T46" fmla="*/ 50 w 96"/>
                <a:gd name="T47" fmla="*/ 22 h 89"/>
                <a:gd name="T48" fmla="*/ 40 w 96"/>
                <a:gd name="T49" fmla="*/ 32 h 89"/>
                <a:gd name="T50" fmla="*/ 38 w 96"/>
                <a:gd name="T51" fmla="*/ 34 h 89"/>
                <a:gd name="T52" fmla="*/ 36 w 96"/>
                <a:gd name="T53" fmla="*/ 32 h 89"/>
                <a:gd name="T54" fmla="*/ 50 w 96"/>
                <a:gd name="T55" fmla="*/ 18 h 89"/>
                <a:gd name="T56" fmla="*/ 64 w 96"/>
                <a:gd name="T57" fmla="*/ 32 h 89"/>
                <a:gd name="T58" fmla="*/ 52 w 96"/>
                <a:gd name="T59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89">
                  <a:moveTo>
                    <a:pt x="48" y="0"/>
                  </a:moveTo>
                  <a:cubicBezTo>
                    <a:pt x="22" y="0"/>
                    <a:pt x="0" y="17"/>
                    <a:pt x="0" y="39"/>
                  </a:cubicBezTo>
                  <a:cubicBezTo>
                    <a:pt x="0" y="49"/>
                    <a:pt x="5" y="59"/>
                    <a:pt x="13" y="6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3" y="86"/>
                    <a:pt x="3" y="87"/>
                    <a:pt x="4" y="88"/>
                  </a:cubicBezTo>
                  <a:cubicBezTo>
                    <a:pt x="4" y="88"/>
                    <a:pt x="5" y="89"/>
                    <a:pt x="5" y="89"/>
                  </a:cubicBezTo>
                  <a:cubicBezTo>
                    <a:pt x="6" y="89"/>
                    <a:pt x="6" y="89"/>
                    <a:pt x="6" y="88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7" y="78"/>
                    <a:pt x="43" y="79"/>
                    <a:pt x="48" y="79"/>
                  </a:cubicBezTo>
                  <a:cubicBezTo>
                    <a:pt x="74" y="79"/>
                    <a:pt x="96" y="61"/>
                    <a:pt x="96" y="39"/>
                  </a:cubicBezTo>
                  <a:cubicBezTo>
                    <a:pt x="96" y="17"/>
                    <a:pt x="74" y="0"/>
                    <a:pt x="48" y="0"/>
                  </a:cubicBezTo>
                  <a:close/>
                  <a:moveTo>
                    <a:pt x="50" y="62"/>
                  </a:moveTo>
                  <a:cubicBezTo>
                    <a:pt x="48" y="62"/>
                    <a:pt x="46" y="60"/>
                    <a:pt x="46" y="58"/>
                  </a:cubicBezTo>
                  <a:cubicBezTo>
                    <a:pt x="46" y="55"/>
                    <a:pt x="48" y="54"/>
                    <a:pt x="50" y="54"/>
                  </a:cubicBezTo>
                  <a:cubicBezTo>
                    <a:pt x="52" y="54"/>
                    <a:pt x="54" y="55"/>
                    <a:pt x="54" y="58"/>
                  </a:cubicBezTo>
                  <a:cubicBezTo>
                    <a:pt x="54" y="60"/>
                    <a:pt x="52" y="62"/>
                    <a:pt x="50" y="62"/>
                  </a:cubicBezTo>
                  <a:close/>
                  <a:moveTo>
                    <a:pt x="52" y="45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50"/>
                    <a:pt x="51" y="51"/>
                    <a:pt x="50" y="51"/>
                  </a:cubicBezTo>
                  <a:cubicBezTo>
                    <a:pt x="49" y="51"/>
                    <a:pt x="48" y="50"/>
                    <a:pt x="48" y="49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3"/>
                    <a:pt x="49" y="42"/>
                    <a:pt x="50" y="42"/>
                  </a:cubicBezTo>
                  <a:cubicBezTo>
                    <a:pt x="55" y="42"/>
                    <a:pt x="60" y="37"/>
                    <a:pt x="60" y="32"/>
                  </a:cubicBezTo>
                  <a:cubicBezTo>
                    <a:pt x="60" y="26"/>
                    <a:pt x="55" y="22"/>
                    <a:pt x="50" y="22"/>
                  </a:cubicBezTo>
                  <a:cubicBezTo>
                    <a:pt x="45" y="22"/>
                    <a:pt x="40" y="27"/>
                    <a:pt x="40" y="32"/>
                  </a:cubicBezTo>
                  <a:cubicBezTo>
                    <a:pt x="40" y="33"/>
                    <a:pt x="39" y="34"/>
                    <a:pt x="38" y="34"/>
                  </a:cubicBezTo>
                  <a:cubicBezTo>
                    <a:pt x="37" y="34"/>
                    <a:pt x="36" y="33"/>
                    <a:pt x="36" y="32"/>
                  </a:cubicBezTo>
                  <a:cubicBezTo>
                    <a:pt x="36" y="24"/>
                    <a:pt x="42" y="18"/>
                    <a:pt x="50" y="18"/>
                  </a:cubicBezTo>
                  <a:cubicBezTo>
                    <a:pt x="58" y="18"/>
                    <a:pt x="64" y="24"/>
                    <a:pt x="64" y="32"/>
                  </a:cubicBezTo>
                  <a:cubicBezTo>
                    <a:pt x="64" y="39"/>
                    <a:pt x="59" y="45"/>
                    <a:pt x="52" y="45"/>
                  </a:cubicBezTo>
                  <a:close/>
                </a:path>
              </a:pathLst>
            </a:custGeom>
            <a:solidFill>
              <a:srgbClr val="5A83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lang="id-ID" sz="14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B0E3D23A-6562-48A0-B476-5CEC96F8F6A9}"/>
                </a:ext>
              </a:extLst>
            </p:cNvPr>
            <p:cNvSpPr txBox="1"/>
            <p:nvPr/>
          </p:nvSpPr>
          <p:spPr>
            <a:xfrm>
              <a:off x="1066776" y="3043008"/>
              <a:ext cx="1754538" cy="14330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 algn="just" defTabSz="412750" hangingPunct="0">
                <a:lnSpc>
                  <a:spcPct val="15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alt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首先映入眼帘的是朴实无华的首页，显示各种信息以及头像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88F8F2BE-EB9E-4BBA-85F8-B0233E44D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957" y="192336"/>
            <a:ext cx="3665538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10867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9000">
              <a:srgbClr val="F9BF1C">
                <a:alpha val="0"/>
              </a:srgb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个人中心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31E38F5A-A1B5-4D48-82C8-C7AD420598C6}"/>
              </a:ext>
            </a:extLst>
          </p:cNvPr>
          <p:cNvSpPr/>
          <p:nvPr/>
        </p:nvSpPr>
        <p:spPr>
          <a:xfrm>
            <a:off x="5260328" y="3035238"/>
            <a:ext cx="4283722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其次是个人中心，点击个人资料、订单物流查询等按钮，即可跳转到相应页。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3EA62CE-79B9-4956-AD23-48452F386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2" y="1239579"/>
            <a:ext cx="3030282" cy="52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7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95">
              <a:srgbClr val="FDE5A3"/>
            </a:gs>
            <a:gs pos="64636">
              <a:srgbClr val="FCD56B"/>
            </a:gs>
            <a:gs pos="51000">
              <a:srgbClr val="FCD771"/>
            </a:gs>
            <a:gs pos="18000">
              <a:schemeClr val="bg1"/>
            </a:gs>
            <a:gs pos="99000">
              <a:srgbClr val="F9BF1C">
                <a:alpha val="0"/>
              </a:srgb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个人资料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0484FE7-1E52-47E4-9467-A7E425CA02C7}"/>
              </a:ext>
            </a:extLst>
          </p:cNvPr>
          <p:cNvGrpSpPr/>
          <p:nvPr/>
        </p:nvGrpSpPr>
        <p:grpSpPr>
          <a:xfrm>
            <a:off x="9247691" y="3637518"/>
            <a:ext cx="2580807" cy="3032170"/>
            <a:chOff x="8461376" y="2016082"/>
            <a:chExt cx="2371725" cy="3692106"/>
          </a:xfrm>
        </p:grpSpPr>
        <p:sp>
          <p:nvSpPr>
            <p:cNvPr id="81" name="形状">
              <a:extLst>
                <a:ext uri="{FF2B5EF4-FFF2-40B4-BE49-F238E27FC236}">
                  <a16:creationId xmlns:a16="http://schemas.microsoft.com/office/drawing/2014/main" id="{49E7B9F3-7FD2-4F10-AC36-6C7168EADCAF}"/>
                </a:ext>
              </a:extLst>
            </p:cNvPr>
            <p:cNvSpPr/>
            <p:nvPr/>
          </p:nvSpPr>
          <p:spPr>
            <a:xfrm rot="16200000">
              <a:off x="7801186" y="2676272"/>
              <a:ext cx="3692106" cy="2371725"/>
            </a:xfrm>
            <a:prstGeom prst="homePlate">
              <a:avLst>
                <a:gd name="adj" fmla="val 30208"/>
              </a:avLst>
            </a:prstGeom>
            <a:solidFill>
              <a:srgbClr val="5A83CB"/>
            </a:solidFill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文本">
              <a:extLst>
                <a:ext uri="{FF2B5EF4-FFF2-40B4-BE49-F238E27FC236}">
                  <a16:creationId xmlns:a16="http://schemas.microsoft.com/office/drawing/2014/main" id="{4242802D-5ED7-46A0-B27F-C3539AF83090}"/>
                </a:ext>
              </a:extLst>
            </p:cNvPr>
            <p:cNvSpPr txBox="1"/>
            <p:nvPr/>
          </p:nvSpPr>
          <p:spPr>
            <a:xfrm>
              <a:off x="8636368" y="3469898"/>
              <a:ext cx="2021738" cy="1024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lvl="0" algn="ctr" defTabSz="914377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修改头像等各种信息，点击保存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4F068DCB-72F3-4817-B813-4CB386138E9F}"/>
              </a:ext>
            </a:extLst>
          </p:cNvPr>
          <p:cNvGrpSpPr/>
          <p:nvPr/>
        </p:nvGrpSpPr>
        <p:grpSpPr>
          <a:xfrm>
            <a:off x="9247691" y="413690"/>
            <a:ext cx="2580806" cy="3032169"/>
            <a:chOff x="8461376" y="2016081"/>
            <a:chExt cx="2371725" cy="3692106"/>
          </a:xfrm>
        </p:grpSpPr>
        <p:sp>
          <p:nvSpPr>
            <p:cNvPr id="86" name="形状">
              <a:extLst>
                <a:ext uri="{FF2B5EF4-FFF2-40B4-BE49-F238E27FC236}">
                  <a16:creationId xmlns:a16="http://schemas.microsoft.com/office/drawing/2014/main" id="{B1D7F034-4E23-4C89-BFFA-C43E12D711A3}"/>
                </a:ext>
              </a:extLst>
            </p:cNvPr>
            <p:cNvSpPr/>
            <p:nvPr/>
          </p:nvSpPr>
          <p:spPr>
            <a:xfrm rot="16200000">
              <a:off x="7801186" y="2676271"/>
              <a:ext cx="3692106" cy="2371725"/>
            </a:xfrm>
            <a:prstGeom prst="homePlate">
              <a:avLst>
                <a:gd name="adj" fmla="val 30208"/>
              </a:avLst>
            </a:prstGeom>
            <a:solidFill>
              <a:srgbClr val="EC931C"/>
            </a:solidFill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文本">
              <a:extLst>
                <a:ext uri="{FF2B5EF4-FFF2-40B4-BE49-F238E27FC236}">
                  <a16:creationId xmlns:a16="http://schemas.microsoft.com/office/drawing/2014/main" id="{700E0F5E-2133-4276-B237-C4A8E801A863}"/>
                </a:ext>
              </a:extLst>
            </p:cNvPr>
            <p:cNvSpPr txBox="1"/>
            <p:nvPr/>
          </p:nvSpPr>
          <p:spPr>
            <a:xfrm>
              <a:off x="8671307" y="2955590"/>
              <a:ext cx="2021739" cy="1923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lvl="0" algn="ctr" defTabSz="914377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点击个人资料，跳转到个人资料详情页，点击修改资料按钮，跳转到修改页面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C9F1447-CF3D-4E79-BD90-5FD7678AB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04" y="1676400"/>
            <a:ext cx="2333491" cy="40960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8C27D0-5D79-4889-8B35-A13D7141C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983" y="1699208"/>
            <a:ext cx="2333491" cy="40749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64D356-9F58-47DC-9310-679614F52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2062" y="1024547"/>
            <a:ext cx="3106123" cy="54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rgbClr val="F9BF1C"/>
            </a:gs>
            <a:gs pos="83000">
              <a:srgbClr val="F9BF1C"/>
            </a:gs>
            <a:gs pos="100000">
              <a:srgbClr val="F9BF1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标题文字内容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D037D96-F3EF-4806-BB74-7141CD138DBF}"/>
              </a:ext>
            </a:extLst>
          </p:cNvPr>
          <p:cNvGrpSpPr/>
          <p:nvPr/>
        </p:nvGrpSpPr>
        <p:grpSpPr>
          <a:xfrm>
            <a:off x="90011" y="2010929"/>
            <a:ext cx="3383379" cy="3411871"/>
            <a:chOff x="4407861" y="1814029"/>
            <a:chExt cx="4518992" cy="4256572"/>
          </a:xfrm>
        </p:grpSpPr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4A149D7E-EAE5-4C7A-95DC-1E7212F4235A}"/>
                </a:ext>
              </a:extLst>
            </p:cNvPr>
            <p:cNvSpPr/>
            <p:nvPr/>
          </p:nvSpPr>
          <p:spPr>
            <a:xfrm>
              <a:off x="4407861" y="1814029"/>
              <a:ext cx="4518992" cy="4256572"/>
            </a:xfrm>
            <a:prstGeom prst="parallelogram">
              <a:avLst/>
            </a:prstGeom>
            <a:solidFill>
              <a:schemeClr val="bg1"/>
            </a:solidFill>
            <a:ln w="298" cap="flat">
              <a:noFill/>
              <a:prstDash val="solid"/>
              <a:miter/>
            </a:ln>
            <a:effectLst>
              <a:outerShdw blurRad="76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defTabSz="258089"/>
              <a:endParaRPr lang="zh-CN" altLang="en-US" sz="1016" b="1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4C345D0-6BD4-4944-884D-BE770FB50410}"/>
                </a:ext>
              </a:extLst>
            </p:cNvPr>
            <p:cNvSpPr txBox="1"/>
            <p:nvPr/>
          </p:nvSpPr>
          <p:spPr>
            <a:xfrm>
              <a:off x="5336843" y="2837610"/>
              <a:ext cx="2868693" cy="2155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点击保存，返回上一页，可看到原有的信息已修改，再点击左上角的返回箭头按钮可发现上一页的头像也变了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CC2E8B5-9559-4EEA-A283-113FAAD6B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190" y="898357"/>
            <a:ext cx="2224232" cy="3852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2347D8-79FF-423F-B66D-01DF939EA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011" y="898357"/>
            <a:ext cx="2205268" cy="38521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991815-C975-4E70-A4E9-874E3D2C4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729" y="898357"/>
            <a:ext cx="2209271" cy="3852181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B38FAD20-65BA-4FDB-8ABF-754AC3077D83}"/>
              </a:ext>
            </a:extLst>
          </p:cNvPr>
          <p:cNvGrpSpPr/>
          <p:nvPr/>
        </p:nvGrpSpPr>
        <p:grpSpPr>
          <a:xfrm>
            <a:off x="3009900" y="5422800"/>
            <a:ext cx="9011937" cy="1011122"/>
            <a:chOff x="733426" y="3850108"/>
            <a:chExt cx="6822408" cy="1989218"/>
          </a:xfr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4C91"/>
              </a:gs>
              <a:gs pos="100000">
                <a:srgbClr val="FF4C91"/>
              </a:gs>
            </a:gsLst>
            <a:path path="circle">
              <a:fillToRect l="50000" t="130000" r="50000" b="-30000"/>
            </a:path>
          </a:gradFill>
        </p:grpSpPr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7F1652DA-1166-432D-965F-35AEA435F6EF}"/>
                </a:ext>
              </a:extLst>
            </p:cNvPr>
            <p:cNvSpPr/>
            <p:nvPr/>
          </p:nvSpPr>
          <p:spPr>
            <a:xfrm>
              <a:off x="733426" y="3850108"/>
              <a:ext cx="6822408" cy="198921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F00"/>
                </a:gs>
              </a:gsLst>
              <a:path path="circle">
                <a:fillToRect l="50000" t="130000" r="50000" b="-30000"/>
              </a:path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69AEB63F-C90A-4865-9BA5-426310CE0DAD}"/>
                </a:ext>
              </a:extLst>
            </p:cNvPr>
            <p:cNvSpPr txBox="1"/>
            <p:nvPr/>
          </p:nvSpPr>
          <p:spPr>
            <a:xfrm flipH="1">
              <a:off x="880712" y="4149122"/>
              <a:ext cx="6527834" cy="13676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F00"/>
                </a:gs>
              </a:gsLst>
              <a:path path="circle">
                <a:fillToRect l="50000" t="130000" r="50000" b="-30000"/>
              </a:path>
            </a:gradFill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此处使用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wx.setStotage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异步把数据储存在本地缓存中，在各个页面中使用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wx.getStotage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获取数据，所以可实现数据同步更新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492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7000" decel="7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9BF1C"/>
            </a:gs>
            <a:gs pos="100000">
              <a:schemeClr val="bg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订单物流查询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2C62356-49CF-40E1-9C19-33D473330916}"/>
              </a:ext>
            </a:extLst>
          </p:cNvPr>
          <p:cNvGrpSpPr/>
          <p:nvPr/>
        </p:nvGrpSpPr>
        <p:grpSpPr>
          <a:xfrm>
            <a:off x="8208317" y="1642069"/>
            <a:ext cx="2425700" cy="4121403"/>
            <a:chOff x="731195" y="1491676"/>
            <a:chExt cx="2425700" cy="4121403"/>
          </a:xfrm>
        </p:grpSpPr>
        <p:sp>
          <p:nvSpPr>
            <p:cNvPr id="7" name="Oval 17">
              <a:extLst>
                <a:ext uri="{FF2B5EF4-FFF2-40B4-BE49-F238E27FC236}">
                  <a16:creationId xmlns:a16="http://schemas.microsoft.com/office/drawing/2014/main" id="{519D6CF6-4467-4150-A3B8-222703203797}"/>
                </a:ext>
              </a:extLst>
            </p:cNvPr>
            <p:cNvSpPr/>
            <p:nvPr/>
          </p:nvSpPr>
          <p:spPr>
            <a:xfrm rot="5400000">
              <a:off x="1433372" y="1491677"/>
              <a:ext cx="1021346" cy="1021344"/>
            </a:xfrm>
            <a:prstGeom prst="ellipse">
              <a:avLst/>
            </a:prstGeom>
            <a:gradFill flip="none" rotWithShape="1">
              <a:gsLst>
                <a:gs pos="48000">
                  <a:srgbClr val="FFFFFF">
                    <a:alpha val="84000"/>
                  </a:srgbClr>
                </a:gs>
                <a:gs pos="99000">
                  <a:srgbClr val="FFFFFF">
                    <a:alpha val="0"/>
                  </a:srgb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96900" dist="368300" dir="2700000" sx="86000" sy="86000" algn="tl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Rectangle: Rounded Corners 14">
              <a:extLst>
                <a:ext uri="{FF2B5EF4-FFF2-40B4-BE49-F238E27FC236}">
                  <a16:creationId xmlns:a16="http://schemas.microsoft.com/office/drawing/2014/main" id="{BB723D7A-896B-4B6F-A42F-A8D94FCA9F06}"/>
                </a:ext>
              </a:extLst>
            </p:cNvPr>
            <p:cNvSpPr/>
            <p:nvPr/>
          </p:nvSpPr>
          <p:spPr>
            <a:xfrm>
              <a:off x="731195" y="1935522"/>
              <a:ext cx="2425700" cy="3677557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/>
              <a:tailEnd/>
            </a:ln>
            <a:effectLst>
              <a:outerShdw blurRad="571500" dist="254000" dir="306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Oval 18">
              <a:extLst>
                <a:ext uri="{FF2B5EF4-FFF2-40B4-BE49-F238E27FC236}">
                  <a16:creationId xmlns:a16="http://schemas.microsoft.com/office/drawing/2014/main" id="{9850BF07-8F54-4BD2-9687-9C720696EB87}"/>
                </a:ext>
              </a:extLst>
            </p:cNvPr>
            <p:cNvSpPr/>
            <p:nvPr/>
          </p:nvSpPr>
          <p:spPr>
            <a:xfrm rot="5400000">
              <a:off x="1560369" y="1619001"/>
              <a:ext cx="767352" cy="767352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42900" dist="76200" dir="2700000" sx="96000" sy="96000" algn="tl" rotWithShape="0">
                <a:prstClr val="black">
                  <a:alpha val="32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55">
              <a:extLst>
                <a:ext uri="{FF2B5EF4-FFF2-40B4-BE49-F238E27FC236}">
                  <a16:creationId xmlns:a16="http://schemas.microsoft.com/office/drawing/2014/main" id="{2C22BC2B-8183-42E6-9CFD-E9B8A656C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3864" y="1835990"/>
              <a:ext cx="360363" cy="333375"/>
            </a:xfrm>
            <a:custGeom>
              <a:avLst/>
              <a:gdLst>
                <a:gd name="T0" fmla="*/ 48 w 96"/>
                <a:gd name="T1" fmla="*/ 0 h 89"/>
                <a:gd name="T2" fmla="*/ 0 w 96"/>
                <a:gd name="T3" fmla="*/ 39 h 89"/>
                <a:gd name="T4" fmla="*/ 13 w 96"/>
                <a:gd name="T5" fmla="*/ 66 h 89"/>
                <a:gd name="T6" fmla="*/ 4 w 96"/>
                <a:gd name="T7" fmla="*/ 86 h 89"/>
                <a:gd name="T8" fmla="*/ 4 w 96"/>
                <a:gd name="T9" fmla="*/ 88 h 89"/>
                <a:gd name="T10" fmla="*/ 5 w 96"/>
                <a:gd name="T11" fmla="*/ 89 h 89"/>
                <a:gd name="T12" fmla="*/ 6 w 96"/>
                <a:gd name="T13" fmla="*/ 88 h 89"/>
                <a:gd name="T14" fmla="*/ 32 w 96"/>
                <a:gd name="T15" fmla="*/ 76 h 89"/>
                <a:gd name="T16" fmla="*/ 48 w 96"/>
                <a:gd name="T17" fmla="*/ 79 h 89"/>
                <a:gd name="T18" fmla="*/ 96 w 96"/>
                <a:gd name="T19" fmla="*/ 39 h 89"/>
                <a:gd name="T20" fmla="*/ 48 w 96"/>
                <a:gd name="T21" fmla="*/ 0 h 89"/>
                <a:gd name="T22" fmla="*/ 50 w 96"/>
                <a:gd name="T23" fmla="*/ 62 h 89"/>
                <a:gd name="T24" fmla="*/ 46 w 96"/>
                <a:gd name="T25" fmla="*/ 58 h 89"/>
                <a:gd name="T26" fmla="*/ 50 w 96"/>
                <a:gd name="T27" fmla="*/ 54 h 89"/>
                <a:gd name="T28" fmla="*/ 54 w 96"/>
                <a:gd name="T29" fmla="*/ 58 h 89"/>
                <a:gd name="T30" fmla="*/ 50 w 96"/>
                <a:gd name="T31" fmla="*/ 62 h 89"/>
                <a:gd name="T32" fmla="*/ 52 w 96"/>
                <a:gd name="T33" fmla="*/ 45 h 89"/>
                <a:gd name="T34" fmla="*/ 52 w 96"/>
                <a:gd name="T35" fmla="*/ 49 h 89"/>
                <a:gd name="T36" fmla="*/ 50 w 96"/>
                <a:gd name="T37" fmla="*/ 51 h 89"/>
                <a:gd name="T38" fmla="*/ 48 w 96"/>
                <a:gd name="T39" fmla="*/ 49 h 89"/>
                <a:gd name="T40" fmla="*/ 48 w 96"/>
                <a:gd name="T41" fmla="*/ 44 h 89"/>
                <a:gd name="T42" fmla="*/ 50 w 96"/>
                <a:gd name="T43" fmla="*/ 42 h 89"/>
                <a:gd name="T44" fmla="*/ 60 w 96"/>
                <a:gd name="T45" fmla="*/ 32 h 89"/>
                <a:gd name="T46" fmla="*/ 50 w 96"/>
                <a:gd name="T47" fmla="*/ 22 h 89"/>
                <a:gd name="T48" fmla="*/ 40 w 96"/>
                <a:gd name="T49" fmla="*/ 32 h 89"/>
                <a:gd name="T50" fmla="*/ 38 w 96"/>
                <a:gd name="T51" fmla="*/ 34 h 89"/>
                <a:gd name="T52" fmla="*/ 36 w 96"/>
                <a:gd name="T53" fmla="*/ 32 h 89"/>
                <a:gd name="T54" fmla="*/ 50 w 96"/>
                <a:gd name="T55" fmla="*/ 18 h 89"/>
                <a:gd name="T56" fmla="*/ 64 w 96"/>
                <a:gd name="T57" fmla="*/ 32 h 89"/>
                <a:gd name="T58" fmla="*/ 52 w 96"/>
                <a:gd name="T59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89">
                  <a:moveTo>
                    <a:pt x="48" y="0"/>
                  </a:moveTo>
                  <a:cubicBezTo>
                    <a:pt x="22" y="0"/>
                    <a:pt x="0" y="17"/>
                    <a:pt x="0" y="39"/>
                  </a:cubicBezTo>
                  <a:cubicBezTo>
                    <a:pt x="0" y="49"/>
                    <a:pt x="5" y="59"/>
                    <a:pt x="13" y="6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3" y="86"/>
                    <a:pt x="3" y="87"/>
                    <a:pt x="4" y="88"/>
                  </a:cubicBezTo>
                  <a:cubicBezTo>
                    <a:pt x="4" y="88"/>
                    <a:pt x="5" y="89"/>
                    <a:pt x="5" y="89"/>
                  </a:cubicBezTo>
                  <a:cubicBezTo>
                    <a:pt x="6" y="89"/>
                    <a:pt x="6" y="89"/>
                    <a:pt x="6" y="88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7" y="78"/>
                    <a:pt x="43" y="79"/>
                    <a:pt x="48" y="79"/>
                  </a:cubicBezTo>
                  <a:cubicBezTo>
                    <a:pt x="74" y="79"/>
                    <a:pt x="96" y="61"/>
                    <a:pt x="96" y="39"/>
                  </a:cubicBezTo>
                  <a:cubicBezTo>
                    <a:pt x="96" y="17"/>
                    <a:pt x="74" y="0"/>
                    <a:pt x="48" y="0"/>
                  </a:cubicBezTo>
                  <a:close/>
                  <a:moveTo>
                    <a:pt x="50" y="62"/>
                  </a:moveTo>
                  <a:cubicBezTo>
                    <a:pt x="48" y="62"/>
                    <a:pt x="46" y="60"/>
                    <a:pt x="46" y="58"/>
                  </a:cubicBezTo>
                  <a:cubicBezTo>
                    <a:pt x="46" y="55"/>
                    <a:pt x="48" y="54"/>
                    <a:pt x="50" y="54"/>
                  </a:cubicBezTo>
                  <a:cubicBezTo>
                    <a:pt x="52" y="54"/>
                    <a:pt x="54" y="55"/>
                    <a:pt x="54" y="58"/>
                  </a:cubicBezTo>
                  <a:cubicBezTo>
                    <a:pt x="54" y="60"/>
                    <a:pt x="52" y="62"/>
                    <a:pt x="50" y="62"/>
                  </a:cubicBezTo>
                  <a:close/>
                  <a:moveTo>
                    <a:pt x="52" y="45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50"/>
                    <a:pt x="51" y="51"/>
                    <a:pt x="50" y="51"/>
                  </a:cubicBezTo>
                  <a:cubicBezTo>
                    <a:pt x="49" y="51"/>
                    <a:pt x="48" y="50"/>
                    <a:pt x="48" y="49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3"/>
                    <a:pt x="49" y="42"/>
                    <a:pt x="50" y="42"/>
                  </a:cubicBezTo>
                  <a:cubicBezTo>
                    <a:pt x="55" y="42"/>
                    <a:pt x="60" y="37"/>
                    <a:pt x="60" y="32"/>
                  </a:cubicBezTo>
                  <a:cubicBezTo>
                    <a:pt x="60" y="26"/>
                    <a:pt x="55" y="22"/>
                    <a:pt x="50" y="22"/>
                  </a:cubicBezTo>
                  <a:cubicBezTo>
                    <a:pt x="45" y="22"/>
                    <a:pt x="40" y="27"/>
                    <a:pt x="40" y="32"/>
                  </a:cubicBezTo>
                  <a:cubicBezTo>
                    <a:pt x="40" y="33"/>
                    <a:pt x="39" y="34"/>
                    <a:pt x="38" y="34"/>
                  </a:cubicBezTo>
                  <a:cubicBezTo>
                    <a:pt x="37" y="34"/>
                    <a:pt x="36" y="33"/>
                    <a:pt x="36" y="32"/>
                  </a:cubicBezTo>
                  <a:cubicBezTo>
                    <a:pt x="36" y="24"/>
                    <a:pt x="42" y="18"/>
                    <a:pt x="50" y="18"/>
                  </a:cubicBezTo>
                  <a:cubicBezTo>
                    <a:pt x="58" y="18"/>
                    <a:pt x="64" y="24"/>
                    <a:pt x="64" y="32"/>
                  </a:cubicBezTo>
                  <a:cubicBezTo>
                    <a:pt x="64" y="39"/>
                    <a:pt x="59" y="45"/>
                    <a:pt x="52" y="45"/>
                  </a:cubicBezTo>
                  <a:close/>
                </a:path>
              </a:pathLst>
            </a:custGeom>
            <a:solidFill>
              <a:srgbClr val="5A83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lang="id-ID" sz="14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B0E3D23A-6562-48A0-B476-5CEC96F8F6A9}"/>
                </a:ext>
              </a:extLst>
            </p:cNvPr>
            <p:cNvSpPr txBox="1"/>
            <p:nvPr/>
          </p:nvSpPr>
          <p:spPr>
            <a:xfrm>
              <a:off x="1066776" y="3043008"/>
              <a:ext cx="1754538" cy="106368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 algn="just" defTabSz="412750" hangingPunct="0">
                <a:lnSpc>
                  <a:spcPct val="15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alt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返回个人中心页，点击订单物流查询按钮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BFFE086-6DBC-4201-9710-00872CA4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633" y="1345279"/>
            <a:ext cx="2880201" cy="51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75359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9BF1C"/>
            </a:gs>
            <a:gs pos="0">
              <a:schemeClr val="bg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物流信息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31E38F5A-A1B5-4D48-82C8-C7AD420598C6}"/>
              </a:ext>
            </a:extLst>
          </p:cNvPr>
          <p:cNvSpPr/>
          <p:nvPr/>
        </p:nvSpPr>
        <p:spPr>
          <a:xfrm>
            <a:off x="4403078" y="3429000"/>
            <a:ext cx="428372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首先搭建一个简单的服务器，并成功启动，在微信小程序调用后点击查询按钮，即可出现物流信息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7F1FF9-6A1A-4E20-8533-430552957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808" y="629133"/>
            <a:ext cx="3495040" cy="13145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EE5EC6-E42D-4930-8E4A-FCF7BD132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29" y="2195593"/>
            <a:ext cx="2560476" cy="446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2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9BF1C"/>
            </a:gs>
            <a:gs pos="1000">
              <a:srgbClr val="FCDD88"/>
            </a:gs>
            <a:gs pos="51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选择收货地址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C19C325-76A2-40D8-BC46-698ABBED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35" y="1590675"/>
            <a:ext cx="2536677" cy="44617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DF0962-D8F0-43B1-AA37-A7CAC87FE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95" y="1590675"/>
            <a:ext cx="2472287" cy="44617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DB4C24-5AEC-4BD9-BAD8-8253C14D8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63" y="1590676"/>
            <a:ext cx="2577439" cy="44617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14C61EA-1A54-4F48-BDC3-13DDDFA19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590675"/>
            <a:ext cx="2577440" cy="446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0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9BF1C"/>
            </a:gs>
            <a:gs pos="57000">
              <a:schemeClr val="bg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客服联系方式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2A580C1-E1E9-40B9-BCD9-1AFEECCDB776}"/>
              </a:ext>
            </a:extLst>
          </p:cNvPr>
          <p:cNvSpPr/>
          <p:nvPr/>
        </p:nvSpPr>
        <p:spPr>
          <a:xfrm>
            <a:off x="570002" y="5792847"/>
            <a:ext cx="4109909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点击客服联系方式，跳出弹窗，此电话号码为模拟数据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50AA0-F999-4F36-9025-FE6B02C3E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564" y="413690"/>
            <a:ext cx="2906293" cy="51475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DFD346-CBB3-47D8-A4C3-81974C210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438" y="359909"/>
            <a:ext cx="2926934" cy="520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06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glow rad="12700">
                      <a:srgbClr val="FF0000">
                        <a:alpha val="53000"/>
                      </a:srgbClr>
                    </a:glow>
                  </a:effectLst>
                  <a:uLnTx/>
                  <a:uFillTx/>
                  <a:cs typeface="+mn-ea"/>
                  <a:sym typeface="+mn-lt"/>
                </a:rPr>
                <a:t>音乐推荐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049282-3859-4F94-B11E-6EA3C0D646AF}"/>
              </a:ext>
            </a:extLst>
          </p:cNvPr>
          <p:cNvGrpSpPr/>
          <p:nvPr/>
        </p:nvGrpSpPr>
        <p:grpSpPr>
          <a:xfrm>
            <a:off x="2045366" y="1334094"/>
            <a:ext cx="2935705" cy="4367362"/>
            <a:chOff x="4139383" y="1032029"/>
            <a:chExt cx="3913236" cy="4793942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179D8CE2-3043-4840-B222-A2C8A13F972A}"/>
                </a:ext>
              </a:extLst>
            </p:cNvPr>
            <p:cNvSpPr/>
            <p:nvPr/>
          </p:nvSpPr>
          <p:spPr>
            <a:xfrm>
              <a:off x="4139383" y="1032029"/>
              <a:ext cx="3913236" cy="4793942"/>
            </a:xfrm>
            <a:prstGeom prst="rect">
              <a:avLst/>
            </a:prstGeom>
            <a:gradFill>
              <a:gsLst>
                <a:gs pos="74000">
                  <a:srgbClr val="7093D2"/>
                </a:gs>
                <a:gs pos="0">
                  <a:srgbClr val="D89BDF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63B765FC-6DA0-4C40-B5D3-FFA650510A99}"/>
                </a:ext>
              </a:extLst>
            </p:cNvPr>
            <p:cNvSpPr txBox="1"/>
            <p:nvPr/>
          </p:nvSpPr>
          <p:spPr>
            <a:xfrm>
              <a:off x="4395730" y="1384262"/>
              <a:ext cx="3400540" cy="36009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cs typeface="+mn-ea"/>
                  <a:sym typeface="+mn-lt"/>
                </a:rPr>
                <a:t>轮播通过网易云免费</a:t>
              </a:r>
              <a:r>
                <a:rPr lang="en-US" altLang="zh-CN" sz="1600" kern="0" dirty="0" err="1">
                  <a:solidFill>
                    <a:schemeClr val="bg1"/>
                  </a:solidFill>
                  <a:cs typeface="+mn-ea"/>
                  <a:sym typeface="+mn-lt"/>
                </a:rPr>
                <a:t>api</a:t>
              </a:r>
              <a:r>
                <a:rPr lang="zh-CN" altLang="en-US" sz="1600" kern="0" dirty="0">
                  <a:solidFill>
                    <a:schemeClr val="bg1"/>
                  </a:solidFill>
                  <a:cs typeface="+mn-ea"/>
                  <a:sym typeface="+mn-lt"/>
                </a:rPr>
                <a:t>获取轮播图片，使用</a:t>
              </a:r>
              <a:r>
                <a:rPr lang="en-US" altLang="zh-CN" sz="1600" kern="0" dirty="0" err="1">
                  <a:solidFill>
                    <a:schemeClr val="bg1"/>
                  </a:solidFill>
                  <a:cs typeface="+mn-ea"/>
                  <a:sym typeface="+mn-lt"/>
                </a:rPr>
                <a:t>wx:for</a:t>
              </a:r>
              <a:r>
                <a:rPr lang="zh-CN" altLang="en-US" sz="1600" kern="0" dirty="0">
                  <a:solidFill>
                    <a:schemeClr val="bg1"/>
                  </a:solidFill>
                  <a:cs typeface="+mn-ea"/>
                  <a:sym typeface="+mn-lt"/>
                </a:rPr>
                <a:t>遍历到</a:t>
              </a:r>
              <a:r>
                <a:rPr lang="en-US" altLang="zh-CN" sz="1600" kern="0" dirty="0">
                  <a:solidFill>
                    <a:schemeClr val="bg1"/>
                  </a:solidFill>
                  <a:cs typeface="+mn-ea"/>
                  <a:sym typeface="+mn-lt"/>
                </a:rPr>
                <a:t>banner</a:t>
              </a:r>
              <a:r>
                <a:rPr lang="zh-CN" altLang="en-US" sz="1600" kern="0" dirty="0">
                  <a:solidFill>
                    <a:schemeClr val="bg1"/>
                  </a:solidFill>
                  <a:cs typeface="+mn-ea"/>
                  <a:sym typeface="+mn-lt"/>
                </a:rPr>
                <a:t>中，图片同步更新</a:t>
              </a:r>
              <a:endParaRPr lang="en-US" altLang="zh-CN" sz="1600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热门歌单数据为本地数据，不可同步更新，使用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scroll-view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标签实现横向滑动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1DD3297-80B0-4F52-A533-89268130E2AB}"/>
              </a:ext>
            </a:extLst>
          </p:cNvPr>
          <p:cNvSpPr txBox="1"/>
          <p:nvPr/>
        </p:nvSpPr>
        <p:spPr>
          <a:xfrm>
            <a:off x="3705530" y="1730639"/>
            <a:ext cx="2551081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1E5296-ECCE-496A-98AF-D54BB3FE1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63" y="284083"/>
            <a:ext cx="3605025" cy="64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房间&#10;&#10;描述已自动生成">
            <a:extLst>
              <a:ext uri="{FF2B5EF4-FFF2-40B4-BE49-F238E27FC236}">
                <a16:creationId xmlns:a16="http://schemas.microsoft.com/office/drawing/2014/main" id="{0480A8D5-1C89-478E-B989-3C83DF945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03" r="60994"/>
          <a:stretch/>
        </p:blipFill>
        <p:spPr>
          <a:xfrm>
            <a:off x="0" y="2117557"/>
            <a:ext cx="3155565" cy="4740443"/>
          </a:xfrm>
          <a:prstGeom prst="rect">
            <a:avLst/>
          </a:prstGeom>
        </p:spPr>
      </p:pic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2A9188FF-29E3-4D9D-83D9-CFC33AA925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0"/>
          <a:stretch/>
        </p:blipFill>
        <p:spPr>
          <a:xfrm>
            <a:off x="8037095" y="3063878"/>
            <a:ext cx="4154905" cy="39926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A98BC4-4090-4E43-BE89-D10F69ACC272}"/>
              </a:ext>
            </a:extLst>
          </p:cNvPr>
          <p:cNvSpPr txBox="1"/>
          <p:nvPr/>
        </p:nvSpPr>
        <p:spPr>
          <a:xfrm>
            <a:off x="4557309" y="2163175"/>
            <a:ext cx="3112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项目四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A28900-8614-4D30-97E2-768C6222B02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17501" y="2947374"/>
            <a:ext cx="4591783" cy="738664"/>
          </a:xfrm>
          <a:prstGeom prst="rect">
            <a:avLst/>
          </a:prstGeom>
          <a:noFill/>
          <a:effectLst>
            <a:glow rad="203200">
              <a:srgbClr val="FF0000">
                <a:alpha val="69000"/>
              </a:srgb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 defTabSz="457200">
              <a:defRPr sz="48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天气预报查询</a:t>
            </a:r>
          </a:p>
        </p:txBody>
      </p:sp>
      <p:pic>
        <p:nvPicPr>
          <p:cNvPr id="22" name="图片 21" descr="图片包含 游戏机&#10;&#10;描述已自动生成">
            <a:extLst>
              <a:ext uri="{FF2B5EF4-FFF2-40B4-BE49-F238E27FC236}">
                <a16:creationId xmlns:a16="http://schemas.microsoft.com/office/drawing/2014/main" id="{92563CA1-334A-4BD2-B753-0A25E6B0A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37" y="279699"/>
            <a:ext cx="1707835" cy="17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5446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35230"/>
            </a:gs>
            <a:gs pos="83000">
              <a:srgbClr val="D35230"/>
            </a:gs>
            <a:gs pos="100000">
              <a:srgbClr val="D3523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天气预报查询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107B03-8009-4103-8045-AE7A7F520DAA}"/>
              </a:ext>
            </a:extLst>
          </p:cNvPr>
          <p:cNvGrpSpPr/>
          <p:nvPr/>
        </p:nvGrpSpPr>
        <p:grpSpPr>
          <a:xfrm>
            <a:off x="873429" y="4000001"/>
            <a:ext cx="3451053" cy="1310527"/>
            <a:chOff x="941329" y="1828801"/>
            <a:chExt cx="3451053" cy="13105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90329BA-AB19-48AC-A2CD-1B903682C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29" y="2351805"/>
              <a:ext cx="3451053" cy="7875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kumimoji="0" lang="zh-CN" altLang="en-US" sz="16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未来五天天气栏使用</a:t>
              </a:r>
              <a:r>
                <a:rPr kumimoji="0" lang="en-US" altLang="zh-CN" sz="16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scroll-view</a:t>
              </a:r>
              <a:r>
                <a:rPr kumimoji="0" lang="zh-CN" altLang="en-US" sz="16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，可向左滑动查看对应的天气</a:t>
              </a:r>
              <a:endParaRPr lang="zh-CN" altLang="en-US" sz="16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639FCD2-0014-4F81-81A1-230AD5AFB50C}"/>
                </a:ext>
              </a:extLst>
            </p:cNvPr>
            <p:cNvSpPr/>
            <p:nvPr/>
          </p:nvSpPr>
          <p:spPr>
            <a:xfrm>
              <a:off x="1872771" y="1828801"/>
              <a:ext cx="1588168" cy="433136"/>
            </a:xfrm>
            <a:prstGeom prst="roundRect">
              <a:avLst>
                <a:gd name="adj" fmla="val 50000"/>
              </a:avLst>
            </a:prstGeom>
            <a:solidFill>
              <a:srgbClr val="EC931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未来天气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E6B318F-BFF2-4434-9A74-3BE07235286C}"/>
              </a:ext>
            </a:extLst>
          </p:cNvPr>
          <p:cNvGrpSpPr/>
          <p:nvPr/>
        </p:nvGrpSpPr>
        <p:grpSpPr>
          <a:xfrm>
            <a:off x="8136806" y="2663941"/>
            <a:ext cx="3451053" cy="1679859"/>
            <a:chOff x="941329" y="1828801"/>
            <a:chExt cx="3451053" cy="167985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3E2CC2C-4E11-484A-AACF-5FA1885F4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29" y="2351805"/>
              <a:ext cx="3451053" cy="11568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输入城市，数据信息会更新到相应城市的天气预报，并且背景图片随着天气类型改变而改变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49E114C-CAA1-4D93-8169-3DB552BDDDF7}"/>
                </a:ext>
              </a:extLst>
            </p:cNvPr>
            <p:cNvSpPr/>
            <p:nvPr/>
          </p:nvSpPr>
          <p:spPr>
            <a:xfrm>
              <a:off x="1872771" y="1828801"/>
              <a:ext cx="1588168" cy="433136"/>
            </a:xfrm>
            <a:prstGeom prst="roundRect">
              <a:avLst>
                <a:gd name="adj" fmla="val 50000"/>
              </a:avLst>
            </a:prstGeom>
            <a:solidFill>
              <a:srgbClr val="5A83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搜索框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172E05B-0690-4561-B07B-9BDC09A89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122" y="898357"/>
            <a:ext cx="3361352" cy="5446967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AF285-29B0-4AEE-A9A4-472CFDAC080F}"/>
              </a:ext>
            </a:extLst>
          </p:cNvPr>
          <p:cNvGrpSpPr/>
          <p:nvPr/>
        </p:nvGrpSpPr>
        <p:grpSpPr>
          <a:xfrm>
            <a:off x="761737" y="1377844"/>
            <a:ext cx="3451053" cy="2049191"/>
            <a:chOff x="941329" y="1828801"/>
            <a:chExt cx="3451053" cy="204919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2BAD78-4889-42A2-9AAA-1350DCD8E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29" y="2351805"/>
              <a:ext cx="3451053" cy="15261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kumimoji="0" lang="zh-CN" altLang="en-US" sz="16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简单的天气预报查询，实现地方天气预报，显示最高温度、最低温度，风向风级，提示以及未来五天的天气预报</a:t>
              </a: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E1CE6687-C21A-4BFA-B862-69947B959952}"/>
                </a:ext>
              </a:extLst>
            </p:cNvPr>
            <p:cNvSpPr/>
            <p:nvPr/>
          </p:nvSpPr>
          <p:spPr>
            <a:xfrm>
              <a:off x="1872771" y="1828801"/>
              <a:ext cx="1588168" cy="433136"/>
            </a:xfrm>
            <a:prstGeom prst="roundRect">
              <a:avLst>
                <a:gd name="adj" fmla="val 50000"/>
              </a:avLst>
            </a:prstGeom>
            <a:solidFill>
              <a:srgbClr val="5A83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显示内容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88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7000">
              <a:srgbClr val="D35230"/>
            </a:gs>
            <a:gs pos="100000">
              <a:srgbClr val="D35230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天气预报查询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01E40BD-6C6D-44CD-A7A0-980D5AE0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29" y="1304924"/>
            <a:ext cx="3079858" cy="49303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C001AB-EC1C-4AA8-9579-D941EDBC3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713" y="1299725"/>
            <a:ext cx="3079859" cy="4935588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A9BE71ED-9546-44CF-AE30-76A2C8CE4334}"/>
              </a:ext>
            </a:extLst>
          </p:cNvPr>
          <p:cNvSpPr/>
          <p:nvPr/>
        </p:nvSpPr>
        <p:spPr>
          <a:xfrm>
            <a:off x="7713998" y="2784047"/>
            <a:ext cx="428372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查询不同的城市显示不同的背景图片以及温度数据</a:t>
            </a:r>
          </a:p>
        </p:txBody>
      </p:sp>
    </p:spTree>
    <p:extLst>
      <p:ext uri="{BB962C8B-B14F-4D97-AF65-F5344CB8AC3E}">
        <p14:creationId xmlns:p14="http://schemas.microsoft.com/office/powerpoint/2010/main" val="40630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rgbClr val="D35230"/>
            </a:gs>
            <a:gs pos="0">
              <a:srgbClr val="FFC000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天气预报查询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A9BE71ED-9546-44CF-AE30-76A2C8CE4334}"/>
              </a:ext>
            </a:extLst>
          </p:cNvPr>
          <p:cNvSpPr/>
          <p:nvPr/>
        </p:nvSpPr>
        <p:spPr>
          <a:xfrm>
            <a:off x="8505824" y="2603071"/>
            <a:ext cx="2840457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值得一提的是，在此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中获取的数据并没有纯数字的温度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AFA292-DD8B-47A0-A548-11579E679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50" y="1464733"/>
            <a:ext cx="7900184" cy="467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rgbClr val="D35230"/>
            </a:gs>
            <a:gs pos="0">
              <a:srgbClr val="FFC000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天气预报查询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glow rad="12700">
                    <a:srgbClr val="FF0000">
                      <a:alpha val="53000"/>
                    </a:srgbClr>
                  </a:glo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A9BE71ED-9546-44CF-AE30-76A2C8CE4334}"/>
              </a:ext>
            </a:extLst>
          </p:cNvPr>
          <p:cNvSpPr/>
          <p:nvPr/>
        </p:nvSpPr>
        <p:spPr>
          <a:xfrm>
            <a:off x="4042716" y="461153"/>
            <a:ext cx="606077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所以这里使用过滤器把数据过滤成我想要的数据然后显示到页面上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6BF50B-82E2-4C57-A14B-0EBB55FF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" y="1571624"/>
            <a:ext cx="10591800" cy="505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6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房间&#10;&#10;描述已自动生成">
            <a:extLst>
              <a:ext uri="{FF2B5EF4-FFF2-40B4-BE49-F238E27FC236}">
                <a16:creationId xmlns:a16="http://schemas.microsoft.com/office/drawing/2014/main" id="{0480A8D5-1C89-478E-B989-3C83DF945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03" r="60994"/>
          <a:stretch/>
        </p:blipFill>
        <p:spPr>
          <a:xfrm>
            <a:off x="0" y="2117557"/>
            <a:ext cx="3155565" cy="4740443"/>
          </a:xfrm>
          <a:prstGeom prst="rect">
            <a:avLst/>
          </a:prstGeom>
        </p:spPr>
      </p:pic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2A9188FF-29E3-4D9D-83D9-CFC33AA925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0"/>
          <a:stretch/>
        </p:blipFill>
        <p:spPr>
          <a:xfrm>
            <a:off x="8037095" y="3063878"/>
            <a:ext cx="4154905" cy="39926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A98BC4-4090-4E43-BE89-D10F69ACC272}"/>
              </a:ext>
            </a:extLst>
          </p:cNvPr>
          <p:cNvSpPr txBox="1"/>
          <p:nvPr/>
        </p:nvSpPr>
        <p:spPr>
          <a:xfrm>
            <a:off x="4557309" y="2163175"/>
            <a:ext cx="3112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项目五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A28900-8614-4D30-97E2-768C6222B02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17501" y="2947374"/>
            <a:ext cx="4591783" cy="738664"/>
          </a:xfrm>
          <a:prstGeom prst="rect">
            <a:avLst/>
          </a:prstGeom>
          <a:noFill/>
          <a:effectLst>
            <a:glow rad="203200">
              <a:srgbClr val="FF0000">
                <a:alpha val="69000"/>
              </a:srgb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 defTabSz="457200">
              <a:defRPr sz="48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美食餐厅</a:t>
            </a:r>
          </a:p>
        </p:txBody>
      </p:sp>
      <p:pic>
        <p:nvPicPr>
          <p:cNvPr id="22" name="图片 21" descr="图片包含 游戏机&#10;&#10;描述已自动生成">
            <a:extLst>
              <a:ext uri="{FF2B5EF4-FFF2-40B4-BE49-F238E27FC236}">
                <a16:creationId xmlns:a16="http://schemas.microsoft.com/office/drawing/2014/main" id="{92563CA1-334A-4BD2-B753-0A25E6B0A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37" y="279699"/>
            <a:ext cx="1707835" cy="17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77454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/>
            </a:gs>
            <a:gs pos="0">
              <a:schemeClr val="bg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glow rad="12700">
                      <a:srgbClr val="FF0000">
                        <a:alpha val="53000"/>
                      </a:srgbClr>
                    </a:glow>
                  </a:effectLst>
                  <a:uLnTx/>
                  <a:uFillTx/>
                  <a:cs typeface="+mn-ea"/>
                  <a:sym typeface="+mn-lt"/>
                </a:rPr>
                <a:t>美食餐厅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049282-3859-4F94-B11E-6EA3C0D646AF}"/>
              </a:ext>
            </a:extLst>
          </p:cNvPr>
          <p:cNvGrpSpPr/>
          <p:nvPr/>
        </p:nvGrpSpPr>
        <p:grpSpPr>
          <a:xfrm>
            <a:off x="404607" y="1730639"/>
            <a:ext cx="2935705" cy="4367362"/>
            <a:chOff x="4139383" y="1032029"/>
            <a:chExt cx="3913236" cy="4793942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179D8CE2-3043-4840-B222-A2C8A13F972A}"/>
                </a:ext>
              </a:extLst>
            </p:cNvPr>
            <p:cNvSpPr/>
            <p:nvPr/>
          </p:nvSpPr>
          <p:spPr>
            <a:xfrm>
              <a:off x="4139383" y="1032029"/>
              <a:ext cx="3913236" cy="4793942"/>
            </a:xfrm>
            <a:prstGeom prst="rect">
              <a:avLst/>
            </a:prstGeom>
            <a:gradFill>
              <a:gsLst>
                <a:gs pos="100000">
                  <a:srgbClr val="7093D2"/>
                </a:gs>
                <a:gs pos="100000">
                  <a:schemeClr val="bg1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63B765FC-6DA0-4C40-B5D3-FFA650510A99}"/>
                </a:ext>
              </a:extLst>
            </p:cNvPr>
            <p:cNvSpPr txBox="1"/>
            <p:nvPr/>
          </p:nvSpPr>
          <p:spPr>
            <a:xfrm>
              <a:off x="4395730" y="1384262"/>
              <a:ext cx="3400540" cy="27901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首先显示自己所在的地理位置，当滑动屏幕查看地图时，想回到原本的地理位置，点击左下角按钮即可返回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zh-CN" sz="1600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点击上方佳佳超市，可跳转到优惠券页面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1DD3297-80B0-4F52-A533-89268130E2AB}"/>
              </a:ext>
            </a:extLst>
          </p:cNvPr>
          <p:cNvSpPr txBox="1"/>
          <p:nvPr/>
        </p:nvSpPr>
        <p:spPr>
          <a:xfrm>
            <a:off x="3705530" y="1730639"/>
            <a:ext cx="2551081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A67EE3A-39B1-4394-978F-81B807E7A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320" y="981075"/>
            <a:ext cx="2971789" cy="52810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5AC1B2D-B39E-4241-9B05-B7EB97E49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068" y="926954"/>
            <a:ext cx="3038632" cy="533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5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60000"/>
                <a:lumOff val="4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glow rad="12700">
                      <a:srgbClr val="FF0000">
                        <a:alpha val="53000"/>
                      </a:srgbClr>
                    </a:glow>
                  </a:effectLst>
                  <a:uLnTx/>
                  <a:uFillTx/>
                  <a:cs typeface="+mn-ea"/>
                  <a:sym typeface="+mn-lt"/>
                </a:rPr>
                <a:t>美食餐厅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049282-3859-4F94-B11E-6EA3C0D646AF}"/>
              </a:ext>
            </a:extLst>
          </p:cNvPr>
          <p:cNvGrpSpPr/>
          <p:nvPr/>
        </p:nvGrpSpPr>
        <p:grpSpPr>
          <a:xfrm>
            <a:off x="404608" y="2056497"/>
            <a:ext cx="2157618" cy="4041504"/>
            <a:chOff x="4139383" y="1032029"/>
            <a:chExt cx="3913236" cy="4793942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179D8CE2-3043-4840-B222-A2C8A13F972A}"/>
                </a:ext>
              </a:extLst>
            </p:cNvPr>
            <p:cNvSpPr/>
            <p:nvPr/>
          </p:nvSpPr>
          <p:spPr>
            <a:xfrm>
              <a:off x="4139383" y="1032029"/>
              <a:ext cx="3913236" cy="4793942"/>
            </a:xfrm>
            <a:prstGeom prst="rect">
              <a:avLst/>
            </a:prstGeom>
            <a:gradFill>
              <a:gsLst>
                <a:gs pos="100000">
                  <a:srgbClr val="7093D2"/>
                </a:gs>
                <a:gs pos="100000">
                  <a:schemeClr val="bg1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63B765FC-6DA0-4C40-B5D3-FFA650510A99}"/>
                </a:ext>
              </a:extLst>
            </p:cNvPr>
            <p:cNvSpPr txBox="1"/>
            <p:nvPr/>
          </p:nvSpPr>
          <p:spPr>
            <a:xfrm>
              <a:off x="4395730" y="1384262"/>
              <a:ext cx="3400540" cy="27901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在输入框输入美食，点击搜索按钮，即可搜索到周边十项美食地点，并进行图标标记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zh-CN" sz="1600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值得一提的是，在搜索加油站和酒店时候，图标会变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1DD3297-80B0-4F52-A533-89268130E2AB}"/>
              </a:ext>
            </a:extLst>
          </p:cNvPr>
          <p:cNvSpPr txBox="1"/>
          <p:nvPr/>
        </p:nvSpPr>
        <p:spPr>
          <a:xfrm>
            <a:off x="3705530" y="1730639"/>
            <a:ext cx="2551081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50C77D-A54A-4024-A266-7A7B1278C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205" y="1647825"/>
            <a:ext cx="2608259" cy="46112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9927BB-1E75-4693-8FFC-55AEB32C7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806" y="1647825"/>
            <a:ext cx="2577023" cy="46112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2CEFC52-7E22-4E4C-8A64-A40C37714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376" y="1647825"/>
            <a:ext cx="2628675" cy="46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bg1"/>
            </a:gs>
            <a:gs pos="5000">
              <a:schemeClr val="accent1">
                <a:lumMod val="60000"/>
                <a:lumOff val="4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glow rad="12700">
                      <a:srgbClr val="FF0000">
                        <a:alpha val="53000"/>
                      </a:srgbClr>
                    </a:glow>
                  </a:effectLst>
                  <a:uLnTx/>
                  <a:uFillTx/>
                  <a:cs typeface="+mn-ea"/>
                  <a:sym typeface="+mn-lt"/>
                </a:rPr>
                <a:t>音乐推荐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049282-3859-4F94-B11E-6EA3C0D646AF}"/>
              </a:ext>
            </a:extLst>
          </p:cNvPr>
          <p:cNvGrpSpPr/>
          <p:nvPr/>
        </p:nvGrpSpPr>
        <p:grpSpPr>
          <a:xfrm>
            <a:off x="761736" y="1103272"/>
            <a:ext cx="2943794" cy="5394819"/>
            <a:chOff x="4139381" y="817750"/>
            <a:chExt cx="3913237" cy="5008221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179D8CE2-3043-4840-B222-A2C8A13F972A}"/>
                </a:ext>
              </a:extLst>
            </p:cNvPr>
            <p:cNvSpPr/>
            <p:nvPr/>
          </p:nvSpPr>
          <p:spPr>
            <a:xfrm>
              <a:off x="4139381" y="817750"/>
              <a:ext cx="3913237" cy="5008221"/>
            </a:xfrm>
            <a:prstGeom prst="rect">
              <a:avLst/>
            </a:prstGeom>
            <a:gradFill>
              <a:gsLst>
                <a:gs pos="74000">
                  <a:srgbClr val="D89BDF"/>
                </a:gs>
                <a:gs pos="0">
                  <a:srgbClr val="5A83CB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63B765FC-6DA0-4C40-B5D3-FFA650510A99}"/>
                </a:ext>
              </a:extLst>
            </p:cNvPr>
            <p:cNvSpPr txBox="1"/>
            <p:nvPr/>
          </p:nvSpPr>
          <p:spPr>
            <a:xfrm>
              <a:off x="4386388" y="1081285"/>
              <a:ext cx="3400539" cy="441688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cs typeface="+mn-ea"/>
                  <a:sym typeface="+mn-lt"/>
                </a:rPr>
                <a:t>底部播放器实现显示歌曲图片、歌名、歌手名，另外还有播放列表按钮、播放按钮、下一曲按钮，及其功能</a:t>
              </a:r>
              <a:endParaRPr lang="en-US" altLang="zh-CN" sz="1600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R="0" lvl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点击播放列表，后方会有一层透明色蒙版</a:t>
              </a:r>
              <a:r>
                <a:rPr lang="zh-CN" altLang="en-US" sz="1600" kern="0" dirty="0">
                  <a:solidFill>
                    <a:schemeClr val="bg1"/>
                  </a:solidFill>
                  <a:cs typeface="+mn-ea"/>
                  <a:sym typeface="+mn-lt"/>
                </a:rPr>
                <a:t>，用来突出播放列表，点击蒙版部分可恢复原状</a:t>
              </a:r>
              <a:endParaRPr lang="en-US" altLang="zh-CN" sz="1600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600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cs typeface="+mn-ea"/>
                  <a:sym typeface="+mn-lt"/>
                </a:rPr>
                <a:t>在播放列表，点击什么歌，什么歌就播放</a:t>
              </a:r>
              <a:endParaRPr lang="en-US" altLang="zh-CN" sz="16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1DD3297-80B0-4F52-A533-89268130E2AB}"/>
              </a:ext>
            </a:extLst>
          </p:cNvPr>
          <p:cNvSpPr txBox="1"/>
          <p:nvPr/>
        </p:nvSpPr>
        <p:spPr>
          <a:xfrm>
            <a:off x="3705530" y="1730639"/>
            <a:ext cx="2551081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69005EB-A4FA-459A-8E78-0D97BF5A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820" y="320906"/>
            <a:ext cx="3604572" cy="63251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9EFFDC-9795-4C4A-8B56-96517EFC7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078" y="224512"/>
            <a:ext cx="3612193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5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bg1"/>
            </a:gs>
            <a:gs pos="100000">
              <a:schemeClr val="accent1">
                <a:lumMod val="60000"/>
                <a:lumOff val="4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glow rad="12700">
                      <a:srgbClr val="FF0000">
                        <a:alpha val="53000"/>
                      </a:srgbClr>
                    </a:glow>
                  </a:effectLst>
                  <a:uLnTx/>
                  <a:uFillTx/>
                  <a:cs typeface="+mn-ea"/>
                  <a:sym typeface="+mn-lt"/>
                </a:rPr>
                <a:t>音乐推荐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9AA35510-4487-4A82-8598-5F571FE467AB}"/>
              </a:ext>
            </a:extLst>
          </p:cNvPr>
          <p:cNvSpPr/>
          <p:nvPr/>
        </p:nvSpPr>
        <p:spPr>
          <a:xfrm>
            <a:off x="921998" y="1716273"/>
            <a:ext cx="4109909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点击底层播放器即可弹出音乐播放页面，点击左上方的倒三角按钮即可隐藏该页面，音乐播时中间封面会转动，拖动进度条可更新音乐播放时间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352EBB-073E-4D3F-8468-2D6B156A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900" y="778694"/>
            <a:ext cx="3574090" cy="574597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246B3E40-3473-4087-9137-8A0AA6A5A9F9}"/>
              </a:ext>
            </a:extLst>
          </p:cNvPr>
          <p:cNvSpPr/>
          <p:nvPr/>
        </p:nvSpPr>
        <p:spPr>
          <a:xfrm>
            <a:off x="921998" y="3392832"/>
            <a:ext cx="4109909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实现上一首、播放</a:t>
            </a: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\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暂停、下一首功能，音乐播放完毕自动切到下一首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565ED24-D304-4487-AC66-33DECF3044FA}"/>
              </a:ext>
            </a:extLst>
          </p:cNvPr>
          <p:cNvSpPr/>
          <p:nvPr/>
        </p:nvSpPr>
        <p:spPr>
          <a:xfrm>
            <a:off x="921998" y="4407607"/>
            <a:ext cx="4109909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点击右下角列表按钮，亦可出现播放列表</a:t>
            </a: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点击蒙版即可恢复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644E6A-9AF0-4DC5-B8CF-92B39C5F3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903" y="778694"/>
            <a:ext cx="3227382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chemeClr val="bg1"/>
            </a:gs>
            <a:gs pos="100000">
              <a:schemeClr val="accent1">
                <a:lumMod val="60000"/>
                <a:lumOff val="4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glow rad="12700">
                      <a:srgbClr val="FF0000">
                        <a:alpha val="53000"/>
                      </a:srgbClr>
                    </a:glow>
                  </a:effectLst>
                  <a:uLnTx/>
                  <a:uFillTx/>
                  <a:cs typeface="+mn-ea"/>
                  <a:sym typeface="+mn-lt"/>
                </a:rPr>
                <a:t>歌单广场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9AA35510-4487-4A82-8598-5F571FE467AB}"/>
              </a:ext>
            </a:extLst>
          </p:cNvPr>
          <p:cNvSpPr/>
          <p:nvPr/>
        </p:nvSpPr>
        <p:spPr>
          <a:xfrm>
            <a:off x="7637303" y="1442047"/>
            <a:ext cx="4109909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页面可纵向滑动，分别从网易云</a:t>
            </a:r>
            <a:r>
              <a:rPr lang="en-US" altLang="zh-CN" sz="1600" kern="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获取十个类别歌单，每个歌单可横向滑动挑选，每个歌单可点击进去获取歌单详情以及歌曲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46B3E40-3473-4087-9137-8A0AA6A5A9F9}"/>
              </a:ext>
            </a:extLst>
          </p:cNvPr>
          <p:cNvSpPr/>
          <p:nvPr/>
        </p:nvSpPr>
        <p:spPr>
          <a:xfrm>
            <a:off x="7661914" y="4078632"/>
            <a:ext cx="4109909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点击歌单进入歌单详情，显示获取过来的信息，点击下方获取到的歌曲，亦可添加到播放列表，进行播放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C0FF5C-CFFC-41C2-A1EE-12946302A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96" y="1058662"/>
            <a:ext cx="3345932" cy="53606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1B235F-12CA-4743-B838-545D444FC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541" y="1124217"/>
            <a:ext cx="3278660" cy="529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1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A83CB"/>
            </a:gs>
            <a:gs pos="31000">
              <a:schemeClr val="bg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glow rad="12700">
                      <a:srgbClr val="FF0000">
                        <a:alpha val="53000"/>
                      </a:srgbClr>
                    </a:glow>
                  </a:effectLst>
                  <a:uLnTx/>
                  <a:uFillTx/>
                  <a:cs typeface="+mn-ea"/>
                  <a:sym typeface="+mn-lt"/>
                </a:rPr>
                <a:t>歌单广场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615175F-BD38-4020-81DB-AB40B9268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57" y="1547811"/>
            <a:ext cx="2640576" cy="41739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34B066-95F4-43A8-9A6D-4E524EECF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111" y="2658723"/>
            <a:ext cx="2621909" cy="41739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D1BDE1-27C3-4D01-88D0-9DB8D5291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741" y="1547811"/>
            <a:ext cx="2727408" cy="43835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29F468-F647-4CCF-9F40-2B55B8328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228" y="2446904"/>
            <a:ext cx="2727408" cy="43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9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/>
            </a:gs>
            <a:gs pos="0">
              <a:srgbClr val="D59BD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glow rad="12700">
                      <a:srgbClr val="FF0000">
                        <a:alpha val="53000"/>
                      </a:srgbClr>
                    </a:glow>
                  </a:effectLst>
                  <a:uLnTx/>
                  <a:uFillTx/>
                  <a:cs typeface="+mn-ea"/>
                  <a:sym typeface="+mn-lt"/>
                </a:rPr>
                <a:t>搜索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049282-3859-4F94-B11E-6EA3C0D646AF}"/>
              </a:ext>
            </a:extLst>
          </p:cNvPr>
          <p:cNvGrpSpPr/>
          <p:nvPr/>
        </p:nvGrpSpPr>
        <p:grpSpPr>
          <a:xfrm>
            <a:off x="2045366" y="1334094"/>
            <a:ext cx="2935705" cy="4367362"/>
            <a:chOff x="4139383" y="1032029"/>
            <a:chExt cx="3913236" cy="4793942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179D8CE2-3043-4840-B222-A2C8A13F972A}"/>
                </a:ext>
              </a:extLst>
            </p:cNvPr>
            <p:cNvSpPr/>
            <p:nvPr/>
          </p:nvSpPr>
          <p:spPr>
            <a:xfrm>
              <a:off x="4139383" y="1032029"/>
              <a:ext cx="3913236" cy="4793942"/>
            </a:xfrm>
            <a:prstGeom prst="rect">
              <a:avLst/>
            </a:prstGeom>
            <a:gradFill>
              <a:gsLst>
                <a:gs pos="74000">
                  <a:srgbClr val="D89BDF"/>
                </a:gs>
                <a:gs pos="0">
                  <a:srgbClr val="7093D2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63B765FC-6DA0-4C40-B5D3-FFA650510A99}"/>
                </a:ext>
              </a:extLst>
            </p:cNvPr>
            <p:cNvSpPr txBox="1"/>
            <p:nvPr/>
          </p:nvSpPr>
          <p:spPr>
            <a:xfrm>
              <a:off x="4395730" y="1384262"/>
              <a:ext cx="3400540" cy="31955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在搜索框输入歌曲、歌手、专辑等其他歌曲信息，点击右上角放大镜，即可搜索出歌曲，显示歌曲列表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热门搜索同步网易云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api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数据，点击即可搜索对应歌曲并显示歌曲列表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1DD3297-80B0-4F52-A533-89268130E2AB}"/>
              </a:ext>
            </a:extLst>
          </p:cNvPr>
          <p:cNvSpPr txBox="1"/>
          <p:nvPr/>
        </p:nvSpPr>
        <p:spPr>
          <a:xfrm>
            <a:off x="3705530" y="1730639"/>
            <a:ext cx="2551081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ADF13A-1B51-4B2E-B8F9-30DA07D2A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924" y="147907"/>
            <a:ext cx="3581710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/>
            </a:gs>
            <a:gs pos="0">
              <a:srgbClr val="D89BDF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3733FD-BCD4-4D10-AF53-857D232652FC}"/>
              </a:ext>
            </a:extLst>
          </p:cNvPr>
          <p:cNvGrpSpPr/>
          <p:nvPr/>
        </p:nvGrpSpPr>
        <p:grpSpPr>
          <a:xfrm>
            <a:off x="223550" y="359909"/>
            <a:ext cx="2936745" cy="538448"/>
            <a:chOff x="207508" y="247615"/>
            <a:chExt cx="2936745" cy="538448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38AD7529-F1F3-4EF8-933E-DD21DB6B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08" y="247615"/>
              <a:ext cx="538187" cy="5384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FB27A4-DAF4-46B8-B6EC-F2A2111B982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7387" y="301396"/>
              <a:ext cx="2286866" cy="430887"/>
            </a:xfrm>
            <a:prstGeom prst="rect">
              <a:avLst/>
            </a:prstGeom>
            <a:noFill/>
            <a:effectLst>
              <a:glow rad="203200">
                <a:srgbClr val="FF0000">
                  <a:alpha val="69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glow rad="12700">
                      <a:srgbClr val="FF0000">
                        <a:alpha val="53000"/>
                      </a:srgbClr>
                    </a:glow>
                  </a:effectLst>
                  <a:uLnTx/>
                  <a:uFillTx/>
                  <a:cs typeface="+mn-ea"/>
                  <a:sym typeface="+mn-lt"/>
                </a:rPr>
                <a:t>搜索</a:t>
              </a:r>
            </a:p>
          </p:txBody>
        </p:sp>
      </p:grp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1DD3297-80B0-4F52-A533-89268130E2AB}"/>
              </a:ext>
            </a:extLst>
          </p:cNvPr>
          <p:cNvSpPr txBox="1"/>
          <p:nvPr/>
        </p:nvSpPr>
        <p:spPr>
          <a:xfrm>
            <a:off x="3705530" y="1730639"/>
            <a:ext cx="2551081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5="http://schemas.microsoft.com/office/powerpoint/2012/main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E7C3F1-4C6B-4931-ACCF-9D418DC1D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862" y="1169667"/>
            <a:ext cx="3298391" cy="52746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33485B-DD3D-4B94-8CD0-156A9F07A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921" y="1169667"/>
            <a:ext cx="3370103" cy="531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05.7761"/>
  <p:tag name="LEFT" val="173.0257"/>
  <p:tag name="WIDTH" val="632.3657"/>
  <p:tag name="HEIGHT" val="116.325"/>
  <p:tag name="FONTSIZE" val="96"/>
  <p:tag name="MARGINBOTTOM" val="0"/>
  <p:tag name="MARGINLEFT" val="0"/>
  <p:tag name="MARGINRIGHT" val="0"/>
  <p:tag name="MARGINTOP" val="0"/>
  <p:tag name="LINERULEAFTER" val="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wybtlg2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1050</Words>
  <Application>Microsoft Office PowerPoint</Application>
  <PresentationFormat>宽屏</PresentationFormat>
  <Paragraphs>108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Roboto Bold</vt:lpstr>
      <vt:lpstr>思源宋体 CN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可爱3D立体</dc:title>
  <dc:creator>第一PPT</dc:creator>
  <cp:keywords>www.1ppt.com</cp:keywords>
  <dc:description>www.1ppt.com</dc:description>
  <cp:lastModifiedBy>唐 浩铭</cp:lastModifiedBy>
  <cp:revision>144</cp:revision>
  <dcterms:created xsi:type="dcterms:W3CDTF">2021-07-04T17:34:14Z</dcterms:created>
  <dcterms:modified xsi:type="dcterms:W3CDTF">2022-05-24T07:40:52Z</dcterms:modified>
</cp:coreProperties>
</file>